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2" r:id="rId1"/>
    <p:sldMasterId id="2147483706" r:id="rId2"/>
    <p:sldMasterId id="2147483694" r:id="rId3"/>
  </p:sldMasterIdLst>
  <p:notesMasterIdLst>
    <p:notesMasterId r:id="rId32"/>
  </p:notesMasterIdLst>
  <p:sldIdLst>
    <p:sldId id="337" r:id="rId4"/>
    <p:sldId id="377" r:id="rId5"/>
    <p:sldId id="511" r:id="rId6"/>
    <p:sldId id="533" r:id="rId7"/>
    <p:sldId id="423" r:id="rId8"/>
    <p:sldId id="425" r:id="rId9"/>
    <p:sldId id="409" r:id="rId10"/>
    <p:sldId id="430" r:id="rId11"/>
    <p:sldId id="428" r:id="rId12"/>
    <p:sldId id="535" r:id="rId13"/>
    <p:sldId id="537" r:id="rId14"/>
    <p:sldId id="541" r:id="rId15"/>
    <p:sldId id="536" r:id="rId16"/>
    <p:sldId id="538" r:id="rId17"/>
    <p:sldId id="542" r:id="rId18"/>
    <p:sldId id="540" r:id="rId19"/>
    <p:sldId id="543" r:id="rId20"/>
    <p:sldId id="389" r:id="rId21"/>
    <p:sldId id="431" r:id="rId22"/>
    <p:sldId id="379" r:id="rId23"/>
    <p:sldId id="534" r:id="rId24"/>
    <p:sldId id="378" r:id="rId25"/>
    <p:sldId id="338" r:id="rId26"/>
    <p:sldId id="513" r:id="rId27"/>
    <p:sldId id="515" r:id="rId28"/>
    <p:sldId id="517" r:id="rId29"/>
    <p:sldId id="518" r:id="rId30"/>
    <p:sldId id="381" r:id="rId31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9CC4"/>
    <a:srgbClr val="990099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690" y="84"/>
      </p:cViewPr>
      <p:guideLst>
        <p:guide orient="horz" pos="2160"/>
        <p:guide pos="3863"/>
        <p:guide orient="horz" pos="162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3.xml" /><Relationship Id="rId21" Type="http://schemas.openxmlformats.org/officeDocument/2006/relationships/slide" Target="slides/slide18.xml" /><Relationship Id="rId34" Type="http://schemas.openxmlformats.org/officeDocument/2006/relationships/viewProps" Target="viewProp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presProps" Target="presProps.xml" /><Relationship Id="rId2" Type="http://schemas.openxmlformats.org/officeDocument/2006/relationships/slideMaster" Target="slideMasters/slideMaster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tableStyles" Target="tableStyle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slide" Target="slides/slide28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CDCDB-2619-49C1-8DE6-EBF9A6D9D54A}" type="datetimeFigureOut">
              <a:rPr lang="pt-BR" smtClean="0"/>
              <a:t>03/06/2021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77B3A-9406-48A1-A3B4-B99139FA06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768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35993" b="39421"/>
          <a:stretch/>
        </p:blipFill>
        <p:spPr>
          <a:xfrm>
            <a:off x="2574384" y="1593162"/>
            <a:ext cx="6574469" cy="13399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4" r="82711" b="39033"/>
          <a:stretch/>
        </p:blipFill>
        <p:spPr>
          <a:xfrm>
            <a:off x="-14028" y="1339948"/>
            <a:ext cx="2602877" cy="273437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2" b="67104"/>
          <a:stretch/>
        </p:blipFill>
        <p:spPr>
          <a:xfrm>
            <a:off x="-2" y="-1"/>
            <a:ext cx="9162882" cy="188858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16" b="1089"/>
          <a:stretch/>
        </p:blipFill>
        <p:spPr>
          <a:xfrm>
            <a:off x="0" y="2839506"/>
            <a:ext cx="9144000" cy="230399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t="26652" r="48534" b="59360"/>
          <a:stretch/>
        </p:blipFill>
        <p:spPr>
          <a:xfrm>
            <a:off x="2322430" y="1079302"/>
            <a:ext cx="2646730" cy="809285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4" t="28444" r="82711" b="64131"/>
          <a:stretch/>
        </p:blipFill>
        <p:spPr>
          <a:xfrm>
            <a:off x="1273968" y="1474468"/>
            <a:ext cx="1048462" cy="6242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53" t="36835" r="18513" b="58131"/>
          <a:stretch/>
        </p:blipFill>
        <p:spPr>
          <a:xfrm>
            <a:off x="7185073" y="1614267"/>
            <a:ext cx="506437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4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5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541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94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5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28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9028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030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2242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54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5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262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50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15488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129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681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973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5248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1482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0970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508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67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643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14862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19046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48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9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592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42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977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28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13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14.xml" /><Relationship Id="rId7" Type="http://schemas.openxmlformats.org/officeDocument/2006/relationships/slideLayout" Target="../slideLayouts/slideLayout18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1" Type="http://schemas.openxmlformats.org/officeDocument/2006/relationships/slideLayout" Target="../slideLayouts/slideLayout12.xml" /><Relationship Id="rId6" Type="http://schemas.openxmlformats.org/officeDocument/2006/relationships/slideLayout" Target="../slideLayouts/slideLayout17.xml" /><Relationship Id="rId11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15.xml" /><Relationship Id="rId9" Type="http://schemas.openxmlformats.org/officeDocument/2006/relationships/slideLayout" Target="../slideLayouts/slideLayout20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 /><Relationship Id="rId3" Type="http://schemas.openxmlformats.org/officeDocument/2006/relationships/slideLayout" Target="../slideLayouts/slideLayout25.xml" /><Relationship Id="rId7" Type="http://schemas.openxmlformats.org/officeDocument/2006/relationships/slideLayout" Target="../slideLayouts/slideLayout29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1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33.xml" /><Relationship Id="rId5" Type="http://schemas.openxmlformats.org/officeDocument/2006/relationships/slideLayout" Target="../slideLayouts/slideLayout27.xml" /><Relationship Id="rId10" Type="http://schemas.openxmlformats.org/officeDocument/2006/relationships/slideLayout" Target="../slideLayouts/slideLayout32.xml" /><Relationship Id="rId4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3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4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43430-0160-44C3-94D7-668E02EEEF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2448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50F48-A0F8-4BE9-9212-A81885DC6C5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65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8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 /><Relationship Id="rId1" Type="http://schemas.openxmlformats.org/officeDocument/2006/relationships/slideLayout" Target="../slideLayouts/slideLayout18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18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18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Relationship Id="rId9" Type="http://schemas.openxmlformats.org/officeDocument/2006/relationships/image" Target="../media/image10.png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2.png" /><Relationship Id="rId4" Type="http://schemas.openxmlformats.org/officeDocument/2006/relationships/image" Target="../media/image31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 /><Relationship Id="rId2" Type="http://schemas.openxmlformats.org/officeDocument/2006/relationships/image" Target="../media/image260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3.png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 /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 /><Relationship Id="rId2" Type="http://schemas.openxmlformats.org/officeDocument/2006/relationships/image" Target="../media/image37.pn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image" Target="../media/image41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3.pn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8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18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12EB864-C533-4438-B28A-51408C5394C4}"/>
              </a:ext>
            </a:extLst>
          </p:cNvPr>
          <p:cNvSpPr txBox="1"/>
          <p:nvPr/>
        </p:nvSpPr>
        <p:spPr>
          <a:xfrm>
            <a:off x="252132" y="1221028"/>
            <a:ext cx="8639735" cy="209288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>
              <a:lnSpc>
                <a:spcPts val="2565"/>
              </a:lnSpc>
            </a:pPr>
            <a:endParaRPr lang="pt-BR" sz="4500" b="1" dirty="0">
              <a:cs typeface="Calibri" panose="020F0502020204030204" pitchFamily="34" charset="0"/>
            </a:endParaRPr>
          </a:p>
          <a:p>
            <a:pPr algn="ctr">
              <a:lnSpc>
                <a:spcPts val="2565"/>
              </a:lnSpc>
            </a:pPr>
            <a:r>
              <a:rPr lang="pt-BR" sz="4500" b="1" dirty="0">
                <a:cs typeface="Calibri" panose="020F0502020204030204" pitchFamily="34" charset="0"/>
              </a:rPr>
              <a:t>MATEMÁTICA</a:t>
            </a:r>
            <a:endParaRPr lang="pt-BR" sz="2250" b="1" dirty="0">
              <a:cs typeface="Calibri" panose="020F0502020204030204" pitchFamily="34" charset="0"/>
            </a:endParaRPr>
          </a:p>
          <a:p>
            <a:pPr algn="ctr">
              <a:lnSpc>
                <a:spcPts val="2565"/>
              </a:lnSpc>
            </a:pPr>
            <a:endParaRPr lang="pt-BR" sz="2250" dirty="0">
              <a:cs typeface="Calibri" panose="020F0502020204030204" pitchFamily="34" charset="0"/>
            </a:endParaRPr>
          </a:p>
          <a:p>
            <a:pPr algn="ctr">
              <a:lnSpc>
                <a:spcPts val="2565"/>
              </a:lnSpc>
            </a:pPr>
            <a:r>
              <a:rPr lang="pt-BR" sz="2400" b="1" dirty="0">
                <a:cs typeface="Calibri" panose="020F0502020204030204" pitchFamily="34" charset="0"/>
              </a:rPr>
              <a:t>Soma das medidas dos Ângulos Internos e </a:t>
            </a:r>
          </a:p>
          <a:p>
            <a:pPr algn="ctr">
              <a:lnSpc>
                <a:spcPts val="2565"/>
              </a:lnSpc>
            </a:pPr>
            <a:r>
              <a:rPr lang="pt-BR" sz="2400" b="1" dirty="0">
                <a:cs typeface="Calibri" panose="020F0502020204030204" pitchFamily="34" charset="0"/>
              </a:rPr>
              <a:t>Externos de um Polígono</a:t>
            </a:r>
          </a:p>
          <a:p>
            <a:pPr algn="ctr">
              <a:lnSpc>
                <a:spcPts val="2565"/>
              </a:lnSpc>
            </a:pPr>
            <a:r>
              <a:rPr lang="pt-BR" sz="2400" b="1" dirty="0"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188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87628" cy="51435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Pin en Estudo">
            <a:extLst>
              <a:ext uri="{FF2B5EF4-FFF2-40B4-BE49-F238E27FC236}">
                <a16:creationId xmlns:a16="http://schemas.microsoft.com/office/drawing/2014/main" id="{C6F2EB2E-4B85-4F80-847B-FA9927EF9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6137" y="205545"/>
            <a:ext cx="4732409" cy="473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E4DFA86-4168-4DB5-9D6E-A2FE47E0CE9F}"/>
              </a:ext>
            </a:extLst>
          </p:cNvPr>
          <p:cNvSpPr txBox="1"/>
          <p:nvPr/>
        </p:nvSpPr>
        <p:spPr>
          <a:xfrm>
            <a:off x="873812" y="1540697"/>
            <a:ext cx="33623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169CC4"/>
                </a:solidFill>
              </a:rPr>
              <a:t>Soma dos ângulos Externos de Um Polígono é sempre 360º </a:t>
            </a:r>
          </a:p>
        </p:txBody>
      </p:sp>
    </p:spTree>
    <p:extLst>
      <p:ext uri="{BB962C8B-B14F-4D97-AF65-F5344CB8AC3E}">
        <p14:creationId xmlns:p14="http://schemas.microsoft.com/office/powerpoint/2010/main" val="3425294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presentação do PowerPoint">
            <a:extLst>
              <a:ext uri="{FF2B5EF4-FFF2-40B4-BE49-F238E27FC236}">
                <a16:creationId xmlns:a16="http://schemas.microsoft.com/office/drawing/2014/main" id="{8A8A098C-40AC-430E-8EE8-3307A4706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507" y="1023528"/>
            <a:ext cx="5808617" cy="30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6D2E909-9A9F-4D73-943D-6016E71EC36B}"/>
              </a:ext>
            </a:extLst>
          </p:cNvPr>
          <p:cNvSpPr txBox="1"/>
          <p:nvPr/>
        </p:nvSpPr>
        <p:spPr>
          <a:xfrm>
            <a:off x="317862" y="879566"/>
            <a:ext cx="2939144" cy="33239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Se unirmos os ângulos externos do polígono veremos que a sua união resultará em um ângulo de 360º </a:t>
            </a:r>
          </a:p>
        </p:txBody>
      </p:sp>
    </p:spTree>
    <p:extLst>
      <p:ext uri="{BB962C8B-B14F-4D97-AF65-F5344CB8AC3E}">
        <p14:creationId xmlns:p14="http://schemas.microsoft.com/office/powerpoint/2010/main" val="166668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2B266D-3625-4584-A5C3-7D3F672CF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63B99A-73EE-4FBB-B7C4-F9F9BCC25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A5D2A5D1-BA0D-47D3-B051-DA7743C46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664868"/>
          </a:xfrm>
          <a:custGeom>
            <a:avLst/>
            <a:gdLst>
              <a:gd name="connsiteX0" fmla="*/ 6789701 w 12192000"/>
              <a:gd name="connsiteY0" fmla="*/ 6151588 h 6219825"/>
              <a:gd name="connsiteX1" fmla="*/ 6788702 w 12192000"/>
              <a:gd name="connsiteY1" fmla="*/ 6151666 h 6219825"/>
              <a:gd name="connsiteX2" fmla="*/ 6788476 w 12192000"/>
              <a:gd name="connsiteY2" fmla="*/ 6152200 h 6219825"/>
              <a:gd name="connsiteX3" fmla="*/ 9834 w 12192000"/>
              <a:gd name="connsiteY3" fmla="*/ 0 h 6219825"/>
              <a:gd name="connsiteX4" fmla="*/ 12357 w 12192000"/>
              <a:gd name="connsiteY4" fmla="*/ 1 h 6219825"/>
              <a:gd name="connsiteX5" fmla="*/ 12192000 w 12192000"/>
              <a:gd name="connsiteY5" fmla="*/ 1 h 6219825"/>
              <a:gd name="connsiteX6" fmla="*/ 12192000 w 12192000"/>
              <a:gd name="connsiteY6" fmla="*/ 5105401 h 6219825"/>
              <a:gd name="connsiteX7" fmla="*/ 12191716 w 12192000"/>
              <a:gd name="connsiteY7" fmla="*/ 5105401 h 6219825"/>
              <a:gd name="connsiteX8" fmla="*/ 12192000 w 12192000"/>
              <a:gd name="connsiteY8" fmla="*/ 5256977 h 6219825"/>
              <a:gd name="connsiteX9" fmla="*/ 12061096 w 12192000"/>
              <a:gd name="connsiteY9" fmla="*/ 5296034 h 6219825"/>
              <a:gd name="connsiteX10" fmla="*/ 11676800 w 12192000"/>
              <a:gd name="connsiteY10" fmla="*/ 5399652 h 6219825"/>
              <a:gd name="connsiteX11" fmla="*/ 10425355 w 12192000"/>
              <a:gd name="connsiteY11" fmla="*/ 5683310 h 6219825"/>
              <a:gd name="connsiteX12" fmla="*/ 9424022 w 12192000"/>
              <a:gd name="connsiteY12" fmla="*/ 5858546 h 6219825"/>
              <a:gd name="connsiteX13" fmla="*/ 8458419 w 12192000"/>
              <a:gd name="connsiteY13" fmla="*/ 5992303 h 6219825"/>
              <a:gd name="connsiteX14" fmla="*/ 7715970 w 12192000"/>
              <a:gd name="connsiteY14" fmla="*/ 6072283 h 6219825"/>
              <a:gd name="connsiteX15" fmla="*/ 6951716 w 12192000"/>
              <a:gd name="connsiteY15" fmla="*/ 6138091 h 6219825"/>
              <a:gd name="connsiteX16" fmla="*/ 6936303 w 12192000"/>
              <a:gd name="connsiteY16" fmla="*/ 6140163 h 6219825"/>
              <a:gd name="connsiteX17" fmla="*/ 6790448 w 12192000"/>
              <a:gd name="connsiteY17" fmla="*/ 6151529 h 6219825"/>
              <a:gd name="connsiteX18" fmla="*/ 6799941 w 12192000"/>
              <a:gd name="connsiteY18" fmla="*/ 6153349 h 6219825"/>
              <a:gd name="connsiteX19" fmla="*/ 6835432 w 12192000"/>
              <a:gd name="connsiteY19" fmla="*/ 6151642 h 6219825"/>
              <a:gd name="connsiteX20" fmla="*/ 6884003 w 12192000"/>
              <a:gd name="connsiteY20" fmla="*/ 6148662 h 6219825"/>
              <a:gd name="connsiteX21" fmla="*/ 7578771 w 12192000"/>
              <a:gd name="connsiteY21" fmla="*/ 6116122 h 6219825"/>
              <a:gd name="connsiteX22" fmla="*/ 8623845 w 12192000"/>
              <a:gd name="connsiteY22" fmla="*/ 6029188 h 6219825"/>
              <a:gd name="connsiteX23" fmla="*/ 9479970 w 12192000"/>
              <a:gd name="connsiteY23" fmla="*/ 5925239 h 6219825"/>
              <a:gd name="connsiteX24" fmla="*/ 10629308 w 12192000"/>
              <a:gd name="connsiteY24" fmla="*/ 5731000 h 6219825"/>
              <a:gd name="connsiteX25" fmla="*/ 11998498 w 12192000"/>
              <a:gd name="connsiteY25" fmla="*/ 5404869 h 6219825"/>
              <a:gd name="connsiteX26" fmla="*/ 12192000 w 12192000"/>
              <a:gd name="connsiteY26" fmla="*/ 5347846 h 6219825"/>
              <a:gd name="connsiteX27" fmla="*/ 12192000 w 12192000"/>
              <a:gd name="connsiteY27" fmla="*/ 5402606 h 6219825"/>
              <a:gd name="connsiteX28" fmla="*/ 11829257 w 12192000"/>
              <a:gd name="connsiteY28" fmla="*/ 5507950 h 6219825"/>
              <a:gd name="connsiteX29" fmla="*/ 10939183 w 12192000"/>
              <a:gd name="connsiteY29" fmla="*/ 5722555 h 6219825"/>
              <a:gd name="connsiteX30" fmla="*/ 9985530 w 12192000"/>
              <a:gd name="connsiteY30" fmla="*/ 5902635 h 6219825"/>
              <a:gd name="connsiteX31" fmla="*/ 9186882 w 12192000"/>
              <a:gd name="connsiteY31" fmla="*/ 6018631 h 6219825"/>
              <a:gd name="connsiteX32" fmla="*/ 8578198 w 12192000"/>
              <a:gd name="connsiteY32" fmla="*/ 6088179 h 6219825"/>
              <a:gd name="connsiteX33" fmla="*/ 7864358 w 12192000"/>
              <a:gd name="connsiteY33" fmla="*/ 6149656 h 6219825"/>
              <a:gd name="connsiteX34" fmla="*/ 6935502 w 12192000"/>
              <a:gd name="connsiteY34" fmla="*/ 6201071 h 6219825"/>
              <a:gd name="connsiteX35" fmla="*/ 6477750 w 12192000"/>
              <a:gd name="connsiteY35" fmla="*/ 6214980 h 6219825"/>
              <a:gd name="connsiteX36" fmla="*/ 6362294 w 12192000"/>
              <a:gd name="connsiteY36" fmla="*/ 6219825 h 6219825"/>
              <a:gd name="connsiteX37" fmla="*/ 6057129 w 12192000"/>
              <a:gd name="connsiteY37" fmla="*/ 6219825 h 6219825"/>
              <a:gd name="connsiteX38" fmla="*/ 5977784 w 12192000"/>
              <a:gd name="connsiteY38" fmla="*/ 6215229 h 6219825"/>
              <a:gd name="connsiteX39" fmla="*/ 5265087 w 12192000"/>
              <a:gd name="connsiteY39" fmla="*/ 6178965 h 6219825"/>
              <a:gd name="connsiteX40" fmla="*/ 4346277 w 12192000"/>
              <a:gd name="connsiteY40" fmla="*/ 6116869 h 6219825"/>
              <a:gd name="connsiteX41" fmla="*/ 3373045 w 12192000"/>
              <a:gd name="connsiteY41" fmla="*/ 6018259 h 6219825"/>
              <a:gd name="connsiteX42" fmla="*/ 2362173 w 12192000"/>
              <a:gd name="connsiteY42" fmla="*/ 5899282 h 6219825"/>
              <a:gd name="connsiteX43" fmla="*/ 1233178 w 12192000"/>
              <a:gd name="connsiteY43" fmla="*/ 5726033 h 6219825"/>
              <a:gd name="connsiteX44" fmla="*/ 68500 w 12192000"/>
              <a:gd name="connsiteY44" fmla="*/ 5486226 h 6219825"/>
              <a:gd name="connsiteX45" fmla="*/ 0 w 12192000"/>
              <a:gd name="connsiteY45" fmla="*/ 5468863 h 6219825"/>
              <a:gd name="connsiteX46" fmla="*/ 0 w 12192000"/>
              <a:gd name="connsiteY46" fmla="*/ 5412351 h 6219825"/>
              <a:gd name="connsiteX47" fmla="*/ 72441 w 12192000"/>
              <a:gd name="connsiteY47" fmla="*/ 5431135 h 6219825"/>
              <a:gd name="connsiteX48" fmla="*/ 600716 w 12192000"/>
              <a:gd name="connsiteY48" fmla="*/ 5549555 h 6219825"/>
              <a:gd name="connsiteX49" fmla="*/ 1769512 w 12192000"/>
              <a:gd name="connsiteY49" fmla="*/ 5759811 h 6219825"/>
              <a:gd name="connsiteX50" fmla="*/ 2613554 w 12192000"/>
              <a:gd name="connsiteY50" fmla="*/ 5876802 h 6219825"/>
              <a:gd name="connsiteX51" fmla="*/ 2581134 w 12192000"/>
              <a:gd name="connsiteY51" fmla="*/ 5866867 h 6219825"/>
              <a:gd name="connsiteX52" fmla="*/ 1112635 w 12192000"/>
              <a:gd name="connsiteY52" fmla="*/ 5534031 h 6219825"/>
              <a:gd name="connsiteX53" fmla="*/ 420412 w 12192000"/>
              <a:gd name="connsiteY53" fmla="*/ 5334514 h 6219825"/>
              <a:gd name="connsiteX54" fmla="*/ 0 w 12192000"/>
              <a:gd name="connsiteY54" fmla="*/ 5195539 h 6219825"/>
              <a:gd name="connsiteX55" fmla="*/ 60 w 12192000"/>
              <a:gd name="connsiteY55" fmla="*/ 5105401 h 6219825"/>
              <a:gd name="connsiteX56" fmla="*/ 0 w 12192000"/>
              <a:gd name="connsiteY56" fmla="*/ 5105401 h 6219825"/>
              <a:gd name="connsiteX57" fmla="*/ 0 w 12192000"/>
              <a:gd name="connsiteY57" fmla="*/ 1 h 6219825"/>
              <a:gd name="connsiteX58" fmla="*/ 9834 w 12192000"/>
              <a:gd name="connsiteY58" fmla="*/ 1 h 6219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12192000" h="6219825">
                <a:moveTo>
                  <a:pt x="6789701" y="6151588"/>
                </a:moveTo>
                <a:lnTo>
                  <a:pt x="6788702" y="6151666"/>
                </a:lnTo>
                <a:cubicBezTo>
                  <a:pt x="6788627" y="6151844"/>
                  <a:pt x="6788551" y="6152022"/>
                  <a:pt x="6788476" y="6152200"/>
                </a:cubicBezTo>
                <a:close/>
                <a:moveTo>
                  <a:pt x="9834" y="0"/>
                </a:moveTo>
                <a:lnTo>
                  <a:pt x="12357" y="1"/>
                </a:lnTo>
                <a:lnTo>
                  <a:pt x="12192000" y="1"/>
                </a:lnTo>
                <a:lnTo>
                  <a:pt x="12192000" y="5105401"/>
                </a:lnTo>
                <a:lnTo>
                  <a:pt x="12191716" y="5105401"/>
                </a:lnTo>
                <a:lnTo>
                  <a:pt x="12192000" y="5256977"/>
                </a:lnTo>
                <a:lnTo>
                  <a:pt x="12061096" y="5296034"/>
                </a:lnTo>
                <a:cubicBezTo>
                  <a:pt x="11933500" y="5332263"/>
                  <a:pt x="11805390" y="5366806"/>
                  <a:pt x="11676800" y="5399652"/>
                </a:cubicBezTo>
                <a:cubicBezTo>
                  <a:pt x="11262789" y="5507204"/>
                  <a:pt x="10845343" y="5600846"/>
                  <a:pt x="10425355" y="5683310"/>
                </a:cubicBezTo>
                <a:cubicBezTo>
                  <a:pt x="10092810" y="5748549"/>
                  <a:pt x="9759033" y="5806970"/>
                  <a:pt x="9424022" y="5858546"/>
                </a:cubicBezTo>
                <a:cubicBezTo>
                  <a:pt x="9102997" y="5908224"/>
                  <a:pt x="8781133" y="5952809"/>
                  <a:pt x="8458419" y="5992303"/>
                </a:cubicBezTo>
                <a:cubicBezTo>
                  <a:pt x="8211360" y="6022481"/>
                  <a:pt x="7963792" y="6048065"/>
                  <a:pt x="7715970" y="6072283"/>
                </a:cubicBezTo>
                <a:lnTo>
                  <a:pt x="6951716" y="6138091"/>
                </a:lnTo>
                <a:lnTo>
                  <a:pt x="6936303" y="6140163"/>
                </a:lnTo>
                <a:lnTo>
                  <a:pt x="6790448" y="6151529"/>
                </a:lnTo>
                <a:lnTo>
                  <a:pt x="6799941" y="6153349"/>
                </a:lnTo>
                <a:cubicBezTo>
                  <a:pt x="6811623" y="6153816"/>
                  <a:pt x="6823734" y="6151642"/>
                  <a:pt x="6835432" y="6151642"/>
                </a:cubicBezTo>
                <a:cubicBezTo>
                  <a:pt x="6851580" y="6151642"/>
                  <a:pt x="6867729" y="6149034"/>
                  <a:pt x="6884003" y="6148662"/>
                </a:cubicBezTo>
                <a:cubicBezTo>
                  <a:pt x="7115805" y="6143198"/>
                  <a:pt x="7347351" y="6131026"/>
                  <a:pt x="7578771" y="6116122"/>
                </a:cubicBezTo>
                <a:cubicBezTo>
                  <a:pt x="7927552" y="6093644"/>
                  <a:pt x="8276080" y="6065453"/>
                  <a:pt x="8623845" y="6029188"/>
                </a:cubicBezTo>
                <a:cubicBezTo>
                  <a:pt x="8909939" y="5999878"/>
                  <a:pt x="9195310" y="5965228"/>
                  <a:pt x="9479970" y="5925239"/>
                </a:cubicBezTo>
                <a:cubicBezTo>
                  <a:pt x="9864901" y="5870842"/>
                  <a:pt x="10248014" y="5806101"/>
                  <a:pt x="10629308" y="5731000"/>
                </a:cubicBezTo>
                <a:cubicBezTo>
                  <a:pt x="11090114" y="5639842"/>
                  <a:pt x="11546975" y="5532291"/>
                  <a:pt x="11998498" y="5404869"/>
                </a:cubicBezTo>
                <a:lnTo>
                  <a:pt x="12192000" y="5347846"/>
                </a:lnTo>
                <a:lnTo>
                  <a:pt x="12192000" y="5402606"/>
                </a:lnTo>
                <a:lnTo>
                  <a:pt x="11829257" y="5507950"/>
                </a:lnTo>
                <a:cubicBezTo>
                  <a:pt x="11534769" y="5587680"/>
                  <a:pt x="11238120" y="5658596"/>
                  <a:pt x="10939183" y="5722555"/>
                </a:cubicBezTo>
                <a:cubicBezTo>
                  <a:pt x="10622824" y="5790365"/>
                  <a:pt x="10304941" y="5850387"/>
                  <a:pt x="9985530" y="5902635"/>
                </a:cubicBezTo>
                <a:cubicBezTo>
                  <a:pt x="9720036" y="5946102"/>
                  <a:pt x="9453814" y="5984764"/>
                  <a:pt x="9186882" y="6018631"/>
                </a:cubicBezTo>
                <a:cubicBezTo>
                  <a:pt x="8984197" y="6044216"/>
                  <a:pt x="8781514" y="6068309"/>
                  <a:pt x="8578198" y="6088179"/>
                </a:cubicBezTo>
                <a:lnTo>
                  <a:pt x="7864358" y="6149656"/>
                </a:lnTo>
                <a:cubicBezTo>
                  <a:pt x="7554994" y="6172009"/>
                  <a:pt x="7245502" y="6189895"/>
                  <a:pt x="6935502" y="6201071"/>
                </a:cubicBezTo>
                <a:lnTo>
                  <a:pt x="6477750" y="6214980"/>
                </a:lnTo>
                <a:cubicBezTo>
                  <a:pt x="6439195" y="6212895"/>
                  <a:pt x="6400529" y="6214521"/>
                  <a:pt x="6362294" y="6219825"/>
                </a:cubicBezTo>
                <a:lnTo>
                  <a:pt x="6057129" y="6219825"/>
                </a:lnTo>
                <a:lnTo>
                  <a:pt x="5977784" y="6215229"/>
                </a:lnTo>
                <a:lnTo>
                  <a:pt x="5265087" y="6178965"/>
                </a:lnTo>
                <a:cubicBezTo>
                  <a:pt x="4958267" y="6166544"/>
                  <a:pt x="4651826" y="6146055"/>
                  <a:pt x="4346277" y="6116869"/>
                </a:cubicBezTo>
                <a:lnTo>
                  <a:pt x="3373045" y="6018259"/>
                </a:lnTo>
                <a:cubicBezTo>
                  <a:pt x="3035412" y="5983982"/>
                  <a:pt x="2698456" y="5944327"/>
                  <a:pt x="2362173" y="5899282"/>
                </a:cubicBezTo>
                <a:cubicBezTo>
                  <a:pt x="1984692" y="5849108"/>
                  <a:pt x="1608364" y="5791358"/>
                  <a:pt x="1233178" y="5726033"/>
                </a:cubicBezTo>
                <a:cubicBezTo>
                  <a:pt x="842181" y="5657291"/>
                  <a:pt x="453758" y="5578770"/>
                  <a:pt x="68500" y="5486226"/>
                </a:cubicBezTo>
                <a:lnTo>
                  <a:pt x="0" y="5468863"/>
                </a:lnTo>
                <a:lnTo>
                  <a:pt x="0" y="5412351"/>
                </a:lnTo>
                <a:lnTo>
                  <a:pt x="72441" y="5431135"/>
                </a:lnTo>
                <a:cubicBezTo>
                  <a:pt x="247961" y="5473331"/>
                  <a:pt x="424164" y="5512608"/>
                  <a:pt x="600716" y="5549555"/>
                </a:cubicBezTo>
                <a:cubicBezTo>
                  <a:pt x="988279" y="5630403"/>
                  <a:pt x="1378133" y="5699330"/>
                  <a:pt x="1769512" y="5759811"/>
                </a:cubicBezTo>
                <a:cubicBezTo>
                  <a:pt x="2052426" y="5803406"/>
                  <a:pt x="2335725" y="5843519"/>
                  <a:pt x="2613554" y="5876802"/>
                </a:cubicBezTo>
                <a:cubicBezTo>
                  <a:pt x="2605544" y="5879410"/>
                  <a:pt x="2594611" y="5869350"/>
                  <a:pt x="2581134" y="5866867"/>
                </a:cubicBezTo>
                <a:cubicBezTo>
                  <a:pt x="2087178" y="5774877"/>
                  <a:pt x="1597684" y="5663937"/>
                  <a:pt x="1112635" y="5534031"/>
                </a:cubicBezTo>
                <a:cubicBezTo>
                  <a:pt x="880453" y="5471934"/>
                  <a:pt x="649713" y="5405428"/>
                  <a:pt x="420412" y="5334514"/>
                </a:cubicBezTo>
                <a:lnTo>
                  <a:pt x="0" y="5195539"/>
                </a:lnTo>
                <a:lnTo>
                  <a:pt x="60" y="5105401"/>
                </a:lnTo>
                <a:lnTo>
                  <a:pt x="0" y="5105401"/>
                </a:lnTo>
                <a:lnTo>
                  <a:pt x="0" y="1"/>
                </a:lnTo>
                <a:lnTo>
                  <a:pt x="9834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0" name="Picture 2" descr="Qual é a diferença entre ângulo interno e externo?">
            <a:extLst>
              <a:ext uri="{FF2B5EF4-FFF2-40B4-BE49-F238E27FC236}">
                <a16:creationId xmlns:a16="http://schemas.microsoft.com/office/drawing/2014/main" id="{5441C301-F639-4B70-A9DE-749E11A1F8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450" y="565659"/>
            <a:ext cx="8743950" cy="292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63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797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Ângulos Externos">
            <a:extLst>
              <a:ext uri="{FF2B5EF4-FFF2-40B4-BE49-F238E27FC236}">
                <a16:creationId xmlns:a16="http://schemas.microsoft.com/office/drawing/2014/main" id="{6AD5751D-C8D7-42C1-89A0-C0C94F603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0" y="482600"/>
            <a:ext cx="4300855" cy="430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E1850AE-A096-4031-B693-20B2BB80818B}"/>
              </a:ext>
            </a:extLst>
          </p:cNvPr>
          <p:cNvSpPr txBox="1"/>
          <p:nvPr/>
        </p:nvSpPr>
        <p:spPr>
          <a:xfrm>
            <a:off x="4152926" y="556728"/>
            <a:ext cx="4306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/>
              <a:t>Quanto vale cada ângulo</a:t>
            </a:r>
          </a:p>
          <a:p>
            <a:pPr algn="ctr"/>
            <a:r>
              <a:rPr lang="pt-BR" sz="3200" dirty="0"/>
              <a:t>Externo do Polígono ao </a:t>
            </a:r>
          </a:p>
          <a:p>
            <a:pPr algn="ctr"/>
            <a:r>
              <a:rPr lang="pt-BR" sz="3200" dirty="0"/>
              <a:t>lado?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42EE7F6-F705-4816-97FE-8D29DFDA53B8}"/>
                  </a:ext>
                </a:extLst>
              </p:cNvPr>
              <p:cNvSpPr txBox="1"/>
              <p:nvPr/>
            </p:nvSpPr>
            <p:spPr>
              <a:xfrm>
                <a:off x="4589026" y="2486433"/>
                <a:ext cx="3434171" cy="759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b="1" dirty="0"/>
                  <a:t>S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𝟑𝟔𝟎</m:t>
                        </m:r>
                      </m:num>
                      <m:den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º </m:t>
                        </m:r>
                        <m:r>
                          <a:rPr lang="pt-BR" sz="3000" b="1" i="1" smtClean="0">
                            <a:latin typeface="Cambria Math" panose="02040503050406030204" pitchFamily="18" charset="0"/>
                          </a:rPr>
                          <m:t>𝒍𝒂𝒅𝒐𝒔</m:t>
                        </m:r>
                      </m:den>
                    </m:f>
                  </m:oMath>
                </a14:m>
                <a:endParaRPr lang="pt-BR" sz="3000" b="1" dirty="0"/>
              </a:p>
            </p:txBody>
          </p:sp>
        </mc:Choice>
        <mc:Fallback xmlns="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342EE7F6-F705-4816-97FE-8D29DFDA5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026" y="2486433"/>
                <a:ext cx="3434171" cy="759247"/>
              </a:xfrm>
              <a:prstGeom prst="rect">
                <a:avLst/>
              </a:prstGeom>
              <a:blipFill>
                <a:blip r:embed="rId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417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Ângulos externos de polígonos convexos | Matemática Genial">
            <a:extLst>
              <a:ext uri="{FF2B5EF4-FFF2-40B4-BE49-F238E27FC236}">
                <a16:creationId xmlns:a16="http://schemas.microsoft.com/office/drawing/2014/main" id="{3CB721A1-1E35-410D-990D-F363B5C36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54" y="787308"/>
            <a:ext cx="3991249" cy="356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7860EB0-6CA0-4DBD-B253-A0E7BF31A507}"/>
              </a:ext>
            </a:extLst>
          </p:cNvPr>
          <p:cNvSpPr txBox="1"/>
          <p:nvPr/>
        </p:nvSpPr>
        <p:spPr>
          <a:xfrm>
            <a:off x="4249783" y="578302"/>
            <a:ext cx="4066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Quanto vale o ângulo externo do polígono ao lado? </a:t>
            </a:r>
          </a:p>
        </p:txBody>
      </p:sp>
    </p:spTree>
    <p:extLst>
      <p:ext uri="{BB962C8B-B14F-4D97-AF65-F5344CB8AC3E}">
        <p14:creationId xmlns:p14="http://schemas.microsoft.com/office/powerpoint/2010/main" val="3312691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28322BED-2670-4BD2-91FF-D7BED8D4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NOME / DISCIPLINA / SÉRIE – ANO                                                                                                                                              ACOMPANHE ESTA AULA TAMBÉM NO YOUTUBE </a:t>
            </a:r>
            <a:endParaRPr lang="en-US" dirty="0"/>
          </a:p>
        </p:txBody>
      </p:sp>
      <p:pic>
        <p:nvPicPr>
          <p:cNvPr id="9218" name="Picture 2" descr="Soma dos ângulos internos e externos de um polígono convexo">
            <a:extLst>
              <a:ext uri="{FF2B5EF4-FFF2-40B4-BE49-F238E27FC236}">
                <a16:creationId xmlns:a16="http://schemas.microsoft.com/office/drawing/2014/main" id="{5F9304BD-6B81-4B3A-86E6-4D9E51F0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" y="0"/>
            <a:ext cx="524033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A39EFD9-4E7D-4DAF-8913-31D771CA1998}"/>
              </a:ext>
            </a:extLst>
          </p:cNvPr>
          <p:cNvSpPr txBox="1"/>
          <p:nvPr/>
        </p:nvSpPr>
        <p:spPr>
          <a:xfrm>
            <a:off x="4863394" y="397829"/>
            <a:ext cx="40669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dirty="0"/>
              <a:t>Quanto vale o ângulo externo do polígono ao lado? </a:t>
            </a:r>
          </a:p>
        </p:txBody>
      </p:sp>
    </p:spTree>
    <p:extLst>
      <p:ext uri="{BB962C8B-B14F-4D97-AF65-F5344CB8AC3E}">
        <p14:creationId xmlns:p14="http://schemas.microsoft.com/office/powerpoint/2010/main" val="296929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241299"/>
            <a:ext cx="8660121" cy="4660901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Right Triangle 138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2501900"/>
            <a:ext cx="2468880" cy="24003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 descr="Elementos de um polígono - Brasil Escola">
            <a:extLst>
              <a:ext uri="{FF2B5EF4-FFF2-40B4-BE49-F238E27FC236}">
                <a16:creationId xmlns:a16="http://schemas.microsoft.com/office/drawing/2014/main" id="{843F5366-27E2-42F0-87A7-1ADC0F564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7661" y="688909"/>
            <a:ext cx="4277954" cy="373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1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28650" y="540714"/>
            <a:ext cx="7886700" cy="4062071"/>
          </a:xfrm>
          <a:custGeom>
            <a:avLst/>
            <a:gdLst>
              <a:gd name="connsiteX0" fmla="*/ 0 w 7886700"/>
              <a:gd name="connsiteY0" fmla="*/ 0 h 4062071"/>
              <a:gd name="connsiteX1" fmla="*/ 578358 w 7886700"/>
              <a:gd name="connsiteY1" fmla="*/ 0 h 4062071"/>
              <a:gd name="connsiteX2" fmla="*/ 998982 w 7886700"/>
              <a:gd name="connsiteY2" fmla="*/ 0 h 4062071"/>
              <a:gd name="connsiteX3" fmla="*/ 1813941 w 7886700"/>
              <a:gd name="connsiteY3" fmla="*/ 0 h 4062071"/>
              <a:gd name="connsiteX4" fmla="*/ 2392299 w 7886700"/>
              <a:gd name="connsiteY4" fmla="*/ 0 h 4062071"/>
              <a:gd name="connsiteX5" fmla="*/ 2970657 w 7886700"/>
              <a:gd name="connsiteY5" fmla="*/ 0 h 4062071"/>
              <a:gd name="connsiteX6" fmla="*/ 3785616 w 7886700"/>
              <a:gd name="connsiteY6" fmla="*/ 0 h 4062071"/>
              <a:gd name="connsiteX7" fmla="*/ 4285107 w 7886700"/>
              <a:gd name="connsiteY7" fmla="*/ 0 h 4062071"/>
              <a:gd name="connsiteX8" fmla="*/ 5100066 w 7886700"/>
              <a:gd name="connsiteY8" fmla="*/ 0 h 4062071"/>
              <a:gd name="connsiteX9" fmla="*/ 5915025 w 7886700"/>
              <a:gd name="connsiteY9" fmla="*/ 0 h 4062071"/>
              <a:gd name="connsiteX10" fmla="*/ 6572250 w 7886700"/>
              <a:gd name="connsiteY10" fmla="*/ 0 h 4062071"/>
              <a:gd name="connsiteX11" fmla="*/ 7886700 w 7886700"/>
              <a:gd name="connsiteY11" fmla="*/ 0 h 4062071"/>
              <a:gd name="connsiteX12" fmla="*/ 7886700 w 7886700"/>
              <a:gd name="connsiteY12" fmla="*/ 636391 h 4062071"/>
              <a:gd name="connsiteX13" fmla="*/ 7886700 w 7886700"/>
              <a:gd name="connsiteY13" fmla="*/ 1191541 h 4062071"/>
              <a:gd name="connsiteX14" fmla="*/ 7886700 w 7886700"/>
              <a:gd name="connsiteY14" fmla="*/ 1868553 h 4062071"/>
              <a:gd name="connsiteX15" fmla="*/ 7886700 w 7886700"/>
              <a:gd name="connsiteY15" fmla="*/ 2545564 h 4062071"/>
              <a:gd name="connsiteX16" fmla="*/ 7886700 w 7886700"/>
              <a:gd name="connsiteY16" fmla="*/ 3222576 h 4062071"/>
              <a:gd name="connsiteX17" fmla="*/ 7886700 w 7886700"/>
              <a:gd name="connsiteY17" fmla="*/ 4062071 h 4062071"/>
              <a:gd name="connsiteX18" fmla="*/ 7150608 w 7886700"/>
              <a:gd name="connsiteY18" fmla="*/ 4062071 h 4062071"/>
              <a:gd name="connsiteX19" fmla="*/ 6729984 w 7886700"/>
              <a:gd name="connsiteY19" fmla="*/ 4062071 h 4062071"/>
              <a:gd name="connsiteX20" fmla="*/ 6230493 w 7886700"/>
              <a:gd name="connsiteY20" fmla="*/ 4062071 h 4062071"/>
              <a:gd name="connsiteX21" fmla="*/ 5415534 w 7886700"/>
              <a:gd name="connsiteY21" fmla="*/ 4062071 h 4062071"/>
              <a:gd name="connsiteX22" fmla="*/ 4758309 w 7886700"/>
              <a:gd name="connsiteY22" fmla="*/ 4062071 h 4062071"/>
              <a:gd name="connsiteX23" fmla="*/ 4258818 w 7886700"/>
              <a:gd name="connsiteY23" fmla="*/ 4062071 h 4062071"/>
              <a:gd name="connsiteX24" fmla="*/ 3601593 w 7886700"/>
              <a:gd name="connsiteY24" fmla="*/ 4062071 h 4062071"/>
              <a:gd name="connsiteX25" fmla="*/ 3180969 w 7886700"/>
              <a:gd name="connsiteY25" fmla="*/ 4062071 h 4062071"/>
              <a:gd name="connsiteX26" fmla="*/ 2760345 w 7886700"/>
              <a:gd name="connsiteY26" fmla="*/ 4062071 h 4062071"/>
              <a:gd name="connsiteX27" fmla="*/ 2103120 w 7886700"/>
              <a:gd name="connsiteY27" fmla="*/ 4062071 h 4062071"/>
              <a:gd name="connsiteX28" fmla="*/ 1603629 w 7886700"/>
              <a:gd name="connsiteY28" fmla="*/ 4062071 h 4062071"/>
              <a:gd name="connsiteX29" fmla="*/ 867537 w 7886700"/>
              <a:gd name="connsiteY29" fmla="*/ 4062071 h 4062071"/>
              <a:gd name="connsiteX30" fmla="*/ 0 w 7886700"/>
              <a:gd name="connsiteY30" fmla="*/ 4062071 h 4062071"/>
              <a:gd name="connsiteX31" fmla="*/ 0 w 7886700"/>
              <a:gd name="connsiteY31" fmla="*/ 3344438 h 4062071"/>
              <a:gd name="connsiteX32" fmla="*/ 0 w 7886700"/>
              <a:gd name="connsiteY32" fmla="*/ 2626806 h 4062071"/>
              <a:gd name="connsiteX33" fmla="*/ 0 w 7886700"/>
              <a:gd name="connsiteY33" fmla="*/ 2031036 h 4062071"/>
              <a:gd name="connsiteX34" fmla="*/ 0 w 7886700"/>
              <a:gd name="connsiteY34" fmla="*/ 1313403 h 4062071"/>
              <a:gd name="connsiteX35" fmla="*/ 0 w 7886700"/>
              <a:gd name="connsiteY35" fmla="*/ 0 h 4062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886700" h="4062071" extrusionOk="0">
                <a:moveTo>
                  <a:pt x="0" y="0"/>
                </a:moveTo>
                <a:cubicBezTo>
                  <a:pt x="139873" y="-36890"/>
                  <a:pt x="289244" y="-9562"/>
                  <a:pt x="578358" y="0"/>
                </a:cubicBezTo>
                <a:cubicBezTo>
                  <a:pt x="847064" y="24657"/>
                  <a:pt x="880681" y="-4887"/>
                  <a:pt x="998982" y="0"/>
                </a:cubicBezTo>
                <a:cubicBezTo>
                  <a:pt x="1105496" y="8991"/>
                  <a:pt x="1621733" y="-31737"/>
                  <a:pt x="1813941" y="0"/>
                </a:cubicBezTo>
                <a:cubicBezTo>
                  <a:pt x="1973330" y="19047"/>
                  <a:pt x="2194836" y="27334"/>
                  <a:pt x="2392299" y="0"/>
                </a:cubicBezTo>
                <a:cubicBezTo>
                  <a:pt x="2647282" y="-14327"/>
                  <a:pt x="2792350" y="-29596"/>
                  <a:pt x="2970657" y="0"/>
                </a:cubicBezTo>
                <a:cubicBezTo>
                  <a:pt x="3147904" y="21045"/>
                  <a:pt x="3587221" y="27684"/>
                  <a:pt x="3785616" y="0"/>
                </a:cubicBezTo>
                <a:cubicBezTo>
                  <a:pt x="3970964" y="-52390"/>
                  <a:pt x="4115919" y="38588"/>
                  <a:pt x="4285107" y="0"/>
                </a:cubicBezTo>
                <a:cubicBezTo>
                  <a:pt x="4447779" y="-2110"/>
                  <a:pt x="4724122" y="-2905"/>
                  <a:pt x="5100066" y="0"/>
                </a:cubicBezTo>
                <a:cubicBezTo>
                  <a:pt x="5460611" y="1474"/>
                  <a:pt x="5711040" y="11734"/>
                  <a:pt x="5915025" y="0"/>
                </a:cubicBezTo>
                <a:cubicBezTo>
                  <a:pt x="6130646" y="788"/>
                  <a:pt x="6309484" y="37469"/>
                  <a:pt x="6572250" y="0"/>
                </a:cubicBezTo>
                <a:cubicBezTo>
                  <a:pt x="6867825" y="19129"/>
                  <a:pt x="7346334" y="77623"/>
                  <a:pt x="7886700" y="0"/>
                </a:cubicBezTo>
                <a:cubicBezTo>
                  <a:pt x="7905829" y="206089"/>
                  <a:pt x="7887779" y="336291"/>
                  <a:pt x="7886700" y="636391"/>
                </a:cubicBezTo>
                <a:cubicBezTo>
                  <a:pt x="7889193" y="914961"/>
                  <a:pt x="7902082" y="951117"/>
                  <a:pt x="7886700" y="1191541"/>
                </a:cubicBezTo>
                <a:cubicBezTo>
                  <a:pt x="7859622" y="1430133"/>
                  <a:pt x="7858126" y="1543144"/>
                  <a:pt x="7886700" y="1868553"/>
                </a:cubicBezTo>
                <a:cubicBezTo>
                  <a:pt x="7912845" y="2149142"/>
                  <a:pt x="7878707" y="2341861"/>
                  <a:pt x="7886700" y="2545564"/>
                </a:cubicBezTo>
                <a:cubicBezTo>
                  <a:pt x="7863692" y="2783347"/>
                  <a:pt x="7935302" y="3024728"/>
                  <a:pt x="7886700" y="3222576"/>
                </a:cubicBezTo>
                <a:cubicBezTo>
                  <a:pt x="7872394" y="3493916"/>
                  <a:pt x="7875877" y="3837160"/>
                  <a:pt x="7886700" y="4062071"/>
                </a:cubicBezTo>
                <a:cubicBezTo>
                  <a:pt x="7656608" y="4142821"/>
                  <a:pt x="7379538" y="4084477"/>
                  <a:pt x="7150608" y="4062071"/>
                </a:cubicBezTo>
                <a:cubicBezTo>
                  <a:pt x="6864812" y="4046275"/>
                  <a:pt x="6843809" y="4085245"/>
                  <a:pt x="6729984" y="4062071"/>
                </a:cubicBezTo>
                <a:cubicBezTo>
                  <a:pt x="6610042" y="4030489"/>
                  <a:pt x="6391905" y="4053936"/>
                  <a:pt x="6230493" y="4062071"/>
                </a:cubicBezTo>
                <a:cubicBezTo>
                  <a:pt x="6071868" y="4088950"/>
                  <a:pt x="5590244" y="4086751"/>
                  <a:pt x="5415534" y="4062071"/>
                </a:cubicBezTo>
                <a:cubicBezTo>
                  <a:pt x="5229926" y="4064869"/>
                  <a:pt x="4916184" y="4079527"/>
                  <a:pt x="4758309" y="4062071"/>
                </a:cubicBezTo>
                <a:cubicBezTo>
                  <a:pt x="4611864" y="4036992"/>
                  <a:pt x="4451308" y="4044682"/>
                  <a:pt x="4258818" y="4062071"/>
                </a:cubicBezTo>
                <a:cubicBezTo>
                  <a:pt x="4092523" y="4071847"/>
                  <a:pt x="3786153" y="4089457"/>
                  <a:pt x="3601593" y="4062071"/>
                </a:cubicBezTo>
                <a:cubicBezTo>
                  <a:pt x="3399773" y="4040361"/>
                  <a:pt x="3308418" y="4050000"/>
                  <a:pt x="3180969" y="4062071"/>
                </a:cubicBezTo>
                <a:cubicBezTo>
                  <a:pt x="3057387" y="4058644"/>
                  <a:pt x="2966463" y="4035812"/>
                  <a:pt x="2760345" y="4062071"/>
                </a:cubicBezTo>
                <a:cubicBezTo>
                  <a:pt x="2549413" y="4076778"/>
                  <a:pt x="2292028" y="4015810"/>
                  <a:pt x="2103120" y="4062071"/>
                </a:cubicBezTo>
                <a:cubicBezTo>
                  <a:pt x="1909211" y="4104613"/>
                  <a:pt x="1732345" y="4064606"/>
                  <a:pt x="1603629" y="4062071"/>
                </a:cubicBezTo>
                <a:cubicBezTo>
                  <a:pt x="1489627" y="4074316"/>
                  <a:pt x="1016493" y="4069443"/>
                  <a:pt x="867537" y="4062071"/>
                </a:cubicBezTo>
                <a:cubicBezTo>
                  <a:pt x="761755" y="4101548"/>
                  <a:pt x="387440" y="3976320"/>
                  <a:pt x="0" y="4062071"/>
                </a:cubicBezTo>
                <a:cubicBezTo>
                  <a:pt x="18470" y="3749046"/>
                  <a:pt x="-27165" y="3580377"/>
                  <a:pt x="0" y="3344438"/>
                </a:cubicBezTo>
                <a:cubicBezTo>
                  <a:pt x="58072" y="3138382"/>
                  <a:pt x="46858" y="2856502"/>
                  <a:pt x="0" y="2626806"/>
                </a:cubicBezTo>
                <a:cubicBezTo>
                  <a:pt x="1260" y="2468730"/>
                  <a:pt x="1671" y="2225690"/>
                  <a:pt x="0" y="2031036"/>
                </a:cubicBezTo>
                <a:cubicBezTo>
                  <a:pt x="-50700" y="1827026"/>
                  <a:pt x="28495" y="1538727"/>
                  <a:pt x="0" y="1313403"/>
                </a:cubicBezTo>
                <a:cubicBezTo>
                  <a:pt x="30529" y="1073310"/>
                  <a:pt x="16086" y="366677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7886700"/>
                      <a:gd name="connsiteY0" fmla="*/ 0 h 4062071"/>
                      <a:gd name="connsiteX1" fmla="*/ 578358 w 7886700"/>
                      <a:gd name="connsiteY1" fmla="*/ 0 h 4062071"/>
                      <a:gd name="connsiteX2" fmla="*/ 998982 w 7886700"/>
                      <a:gd name="connsiteY2" fmla="*/ 0 h 4062071"/>
                      <a:gd name="connsiteX3" fmla="*/ 1813941 w 7886700"/>
                      <a:gd name="connsiteY3" fmla="*/ 0 h 4062071"/>
                      <a:gd name="connsiteX4" fmla="*/ 2392299 w 7886700"/>
                      <a:gd name="connsiteY4" fmla="*/ 0 h 4062071"/>
                      <a:gd name="connsiteX5" fmla="*/ 2970657 w 7886700"/>
                      <a:gd name="connsiteY5" fmla="*/ 0 h 4062071"/>
                      <a:gd name="connsiteX6" fmla="*/ 3785616 w 7886700"/>
                      <a:gd name="connsiteY6" fmla="*/ 0 h 4062071"/>
                      <a:gd name="connsiteX7" fmla="*/ 4285107 w 7886700"/>
                      <a:gd name="connsiteY7" fmla="*/ 0 h 4062071"/>
                      <a:gd name="connsiteX8" fmla="*/ 5100066 w 7886700"/>
                      <a:gd name="connsiteY8" fmla="*/ 0 h 4062071"/>
                      <a:gd name="connsiteX9" fmla="*/ 5915025 w 7886700"/>
                      <a:gd name="connsiteY9" fmla="*/ 0 h 4062071"/>
                      <a:gd name="connsiteX10" fmla="*/ 6572250 w 7886700"/>
                      <a:gd name="connsiteY10" fmla="*/ 0 h 4062071"/>
                      <a:gd name="connsiteX11" fmla="*/ 7886700 w 7886700"/>
                      <a:gd name="connsiteY11" fmla="*/ 0 h 4062071"/>
                      <a:gd name="connsiteX12" fmla="*/ 7886700 w 7886700"/>
                      <a:gd name="connsiteY12" fmla="*/ 636391 h 4062071"/>
                      <a:gd name="connsiteX13" fmla="*/ 7886700 w 7886700"/>
                      <a:gd name="connsiteY13" fmla="*/ 1191541 h 4062071"/>
                      <a:gd name="connsiteX14" fmla="*/ 7886700 w 7886700"/>
                      <a:gd name="connsiteY14" fmla="*/ 1868553 h 4062071"/>
                      <a:gd name="connsiteX15" fmla="*/ 7886700 w 7886700"/>
                      <a:gd name="connsiteY15" fmla="*/ 2545564 h 4062071"/>
                      <a:gd name="connsiteX16" fmla="*/ 7886700 w 7886700"/>
                      <a:gd name="connsiteY16" fmla="*/ 3222576 h 4062071"/>
                      <a:gd name="connsiteX17" fmla="*/ 7886700 w 7886700"/>
                      <a:gd name="connsiteY17" fmla="*/ 4062071 h 4062071"/>
                      <a:gd name="connsiteX18" fmla="*/ 7150608 w 7886700"/>
                      <a:gd name="connsiteY18" fmla="*/ 4062071 h 4062071"/>
                      <a:gd name="connsiteX19" fmla="*/ 6729984 w 7886700"/>
                      <a:gd name="connsiteY19" fmla="*/ 4062071 h 4062071"/>
                      <a:gd name="connsiteX20" fmla="*/ 6230493 w 7886700"/>
                      <a:gd name="connsiteY20" fmla="*/ 4062071 h 4062071"/>
                      <a:gd name="connsiteX21" fmla="*/ 5415534 w 7886700"/>
                      <a:gd name="connsiteY21" fmla="*/ 4062071 h 4062071"/>
                      <a:gd name="connsiteX22" fmla="*/ 4758309 w 7886700"/>
                      <a:gd name="connsiteY22" fmla="*/ 4062071 h 4062071"/>
                      <a:gd name="connsiteX23" fmla="*/ 4258818 w 7886700"/>
                      <a:gd name="connsiteY23" fmla="*/ 4062071 h 4062071"/>
                      <a:gd name="connsiteX24" fmla="*/ 3601593 w 7886700"/>
                      <a:gd name="connsiteY24" fmla="*/ 4062071 h 4062071"/>
                      <a:gd name="connsiteX25" fmla="*/ 3180969 w 7886700"/>
                      <a:gd name="connsiteY25" fmla="*/ 4062071 h 4062071"/>
                      <a:gd name="connsiteX26" fmla="*/ 2760345 w 7886700"/>
                      <a:gd name="connsiteY26" fmla="*/ 4062071 h 4062071"/>
                      <a:gd name="connsiteX27" fmla="*/ 2103120 w 7886700"/>
                      <a:gd name="connsiteY27" fmla="*/ 4062071 h 4062071"/>
                      <a:gd name="connsiteX28" fmla="*/ 1603629 w 7886700"/>
                      <a:gd name="connsiteY28" fmla="*/ 4062071 h 4062071"/>
                      <a:gd name="connsiteX29" fmla="*/ 867537 w 7886700"/>
                      <a:gd name="connsiteY29" fmla="*/ 4062071 h 4062071"/>
                      <a:gd name="connsiteX30" fmla="*/ 0 w 7886700"/>
                      <a:gd name="connsiteY30" fmla="*/ 4062071 h 4062071"/>
                      <a:gd name="connsiteX31" fmla="*/ 0 w 7886700"/>
                      <a:gd name="connsiteY31" fmla="*/ 3344438 h 4062071"/>
                      <a:gd name="connsiteX32" fmla="*/ 0 w 7886700"/>
                      <a:gd name="connsiteY32" fmla="*/ 2626806 h 4062071"/>
                      <a:gd name="connsiteX33" fmla="*/ 0 w 7886700"/>
                      <a:gd name="connsiteY33" fmla="*/ 2031036 h 4062071"/>
                      <a:gd name="connsiteX34" fmla="*/ 0 w 7886700"/>
                      <a:gd name="connsiteY34" fmla="*/ 1313403 h 4062071"/>
                      <a:gd name="connsiteX35" fmla="*/ 0 w 7886700"/>
                      <a:gd name="connsiteY35" fmla="*/ 0 h 40620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7886700" h="4062071" extrusionOk="0">
                        <a:moveTo>
                          <a:pt x="0" y="0"/>
                        </a:moveTo>
                        <a:cubicBezTo>
                          <a:pt x="165412" y="-21137"/>
                          <a:pt x="322344" y="-21985"/>
                          <a:pt x="578358" y="0"/>
                        </a:cubicBezTo>
                        <a:cubicBezTo>
                          <a:pt x="834372" y="21985"/>
                          <a:pt x="888520" y="-5136"/>
                          <a:pt x="998982" y="0"/>
                        </a:cubicBezTo>
                        <a:cubicBezTo>
                          <a:pt x="1109444" y="5136"/>
                          <a:pt x="1622600" y="-36529"/>
                          <a:pt x="1813941" y="0"/>
                        </a:cubicBezTo>
                        <a:cubicBezTo>
                          <a:pt x="2005282" y="36529"/>
                          <a:pt x="2177619" y="19108"/>
                          <a:pt x="2392299" y="0"/>
                        </a:cubicBezTo>
                        <a:cubicBezTo>
                          <a:pt x="2606979" y="-19108"/>
                          <a:pt x="2788556" y="-21788"/>
                          <a:pt x="2970657" y="0"/>
                        </a:cubicBezTo>
                        <a:cubicBezTo>
                          <a:pt x="3152758" y="21788"/>
                          <a:pt x="3596738" y="18723"/>
                          <a:pt x="3785616" y="0"/>
                        </a:cubicBezTo>
                        <a:cubicBezTo>
                          <a:pt x="3974494" y="-18723"/>
                          <a:pt x="4136501" y="9985"/>
                          <a:pt x="4285107" y="0"/>
                        </a:cubicBezTo>
                        <a:cubicBezTo>
                          <a:pt x="4433713" y="-9985"/>
                          <a:pt x="4710656" y="-6143"/>
                          <a:pt x="5100066" y="0"/>
                        </a:cubicBezTo>
                        <a:cubicBezTo>
                          <a:pt x="5489476" y="6143"/>
                          <a:pt x="5703885" y="5883"/>
                          <a:pt x="5915025" y="0"/>
                        </a:cubicBezTo>
                        <a:cubicBezTo>
                          <a:pt x="6126165" y="-5883"/>
                          <a:pt x="6308797" y="30350"/>
                          <a:pt x="6572250" y="0"/>
                        </a:cubicBezTo>
                        <a:cubicBezTo>
                          <a:pt x="6835703" y="-30350"/>
                          <a:pt x="7286910" y="4832"/>
                          <a:pt x="7886700" y="0"/>
                        </a:cubicBezTo>
                        <a:cubicBezTo>
                          <a:pt x="7889074" y="220758"/>
                          <a:pt x="7883165" y="357992"/>
                          <a:pt x="7886700" y="636391"/>
                        </a:cubicBezTo>
                        <a:cubicBezTo>
                          <a:pt x="7890235" y="914790"/>
                          <a:pt x="7903701" y="952234"/>
                          <a:pt x="7886700" y="1191541"/>
                        </a:cubicBezTo>
                        <a:cubicBezTo>
                          <a:pt x="7869700" y="1430848"/>
                          <a:pt x="7863116" y="1553316"/>
                          <a:pt x="7886700" y="1868553"/>
                        </a:cubicBezTo>
                        <a:cubicBezTo>
                          <a:pt x="7910284" y="2183790"/>
                          <a:pt x="7896439" y="2331507"/>
                          <a:pt x="7886700" y="2545564"/>
                        </a:cubicBezTo>
                        <a:cubicBezTo>
                          <a:pt x="7876961" y="2759621"/>
                          <a:pt x="7899048" y="2997788"/>
                          <a:pt x="7886700" y="3222576"/>
                        </a:cubicBezTo>
                        <a:cubicBezTo>
                          <a:pt x="7874352" y="3447364"/>
                          <a:pt x="7863320" y="3844609"/>
                          <a:pt x="7886700" y="4062071"/>
                        </a:cubicBezTo>
                        <a:cubicBezTo>
                          <a:pt x="7688995" y="4091405"/>
                          <a:pt x="7438163" y="4081351"/>
                          <a:pt x="7150608" y="4062071"/>
                        </a:cubicBezTo>
                        <a:cubicBezTo>
                          <a:pt x="6863053" y="4042791"/>
                          <a:pt x="6852167" y="4080837"/>
                          <a:pt x="6729984" y="4062071"/>
                        </a:cubicBezTo>
                        <a:cubicBezTo>
                          <a:pt x="6607801" y="4043305"/>
                          <a:pt x="6412225" y="4055086"/>
                          <a:pt x="6230493" y="4062071"/>
                        </a:cubicBezTo>
                        <a:cubicBezTo>
                          <a:pt x="6048761" y="4069056"/>
                          <a:pt x="5595777" y="4070043"/>
                          <a:pt x="5415534" y="4062071"/>
                        </a:cubicBezTo>
                        <a:cubicBezTo>
                          <a:pt x="5235291" y="4054099"/>
                          <a:pt x="4927239" y="4094195"/>
                          <a:pt x="4758309" y="4062071"/>
                        </a:cubicBezTo>
                        <a:cubicBezTo>
                          <a:pt x="4589380" y="4029947"/>
                          <a:pt x="4452506" y="4069552"/>
                          <a:pt x="4258818" y="4062071"/>
                        </a:cubicBezTo>
                        <a:cubicBezTo>
                          <a:pt x="4065130" y="4054590"/>
                          <a:pt x="3802761" y="4085813"/>
                          <a:pt x="3601593" y="4062071"/>
                        </a:cubicBezTo>
                        <a:cubicBezTo>
                          <a:pt x="3400425" y="4038329"/>
                          <a:pt x="3311647" y="4060168"/>
                          <a:pt x="3180969" y="4062071"/>
                        </a:cubicBezTo>
                        <a:cubicBezTo>
                          <a:pt x="3050291" y="4063974"/>
                          <a:pt x="2961884" y="4043763"/>
                          <a:pt x="2760345" y="4062071"/>
                        </a:cubicBezTo>
                        <a:cubicBezTo>
                          <a:pt x="2558806" y="4080379"/>
                          <a:pt x="2276592" y="4030989"/>
                          <a:pt x="2103120" y="4062071"/>
                        </a:cubicBezTo>
                        <a:cubicBezTo>
                          <a:pt x="1929649" y="4093153"/>
                          <a:pt x="1726258" y="4048114"/>
                          <a:pt x="1603629" y="4062071"/>
                        </a:cubicBezTo>
                        <a:cubicBezTo>
                          <a:pt x="1481000" y="4076028"/>
                          <a:pt x="1025048" y="4037431"/>
                          <a:pt x="867537" y="4062071"/>
                        </a:cubicBezTo>
                        <a:cubicBezTo>
                          <a:pt x="710026" y="4086711"/>
                          <a:pt x="400773" y="4019788"/>
                          <a:pt x="0" y="4062071"/>
                        </a:cubicBezTo>
                        <a:cubicBezTo>
                          <a:pt x="-77" y="3748456"/>
                          <a:pt x="-30814" y="3576596"/>
                          <a:pt x="0" y="3344438"/>
                        </a:cubicBezTo>
                        <a:cubicBezTo>
                          <a:pt x="30814" y="3112280"/>
                          <a:pt x="30350" y="2816152"/>
                          <a:pt x="0" y="2626806"/>
                        </a:cubicBezTo>
                        <a:cubicBezTo>
                          <a:pt x="-30350" y="2437460"/>
                          <a:pt x="26575" y="2258994"/>
                          <a:pt x="0" y="2031036"/>
                        </a:cubicBezTo>
                        <a:cubicBezTo>
                          <a:pt x="-26575" y="1803078"/>
                          <a:pt x="-8850" y="1530345"/>
                          <a:pt x="0" y="1313403"/>
                        </a:cubicBezTo>
                        <a:cubicBezTo>
                          <a:pt x="8850" y="1096461"/>
                          <a:pt x="47646" y="4230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CIENTIA EST POTENTIA: Ângulo interno e externo">
            <a:extLst>
              <a:ext uri="{FF2B5EF4-FFF2-40B4-BE49-F238E27FC236}">
                <a16:creationId xmlns:a16="http://schemas.microsoft.com/office/drawing/2014/main" id="{E88D8C6B-2C62-4CF4-852F-D6E4C9AC8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491" y="708442"/>
            <a:ext cx="5937007" cy="372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EE57F6AF-BC77-40AE-832C-A09F42C5DCF0}"/>
              </a:ext>
            </a:extLst>
          </p:cNvPr>
          <p:cNvSpPr txBox="1"/>
          <p:nvPr/>
        </p:nvSpPr>
        <p:spPr>
          <a:xfrm>
            <a:off x="4305301" y="866775"/>
            <a:ext cx="4108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chemeClr val="tx2"/>
                </a:solidFill>
              </a:rPr>
              <a:t>Ângulo</a:t>
            </a:r>
            <a:r>
              <a:rPr lang="pt-BR" sz="3000" dirty="0"/>
              <a:t> + </a:t>
            </a:r>
            <a:r>
              <a:rPr lang="pt-BR" sz="3000" dirty="0">
                <a:solidFill>
                  <a:srgbClr val="FF0000"/>
                </a:solidFill>
              </a:rPr>
              <a:t>Ângulo</a:t>
            </a:r>
            <a:r>
              <a:rPr lang="pt-BR" sz="3000" dirty="0"/>
              <a:t>  = </a:t>
            </a:r>
            <a:r>
              <a:rPr lang="pt-BR" sz="3000" b="1" dirty="0">
                <a:solidFill>
                  <a:srgbClr val="00B050"/>
                </a:solidFill>
              </a:rPr>
              <a:t>180°</a:t>
            </a:r>
            <a:r>
              <a:rPr lang="pt-BR" sz="3000" dirty="0"/>
              <a:t>   </a:t>
            </a:r>
          </a:p>
          <a:p>
            <a:r>
              <a:rPr lang="pt-BR" sz="3000" dirty="0">
                <a:solidFill>
                  <a:schemeClr val="tx2"/>
                </a:solidFill>
              </a:rPr>
              <a:t>Interno</a:t>
            </a:r>
            <a:r>
              <a:rPr lang="pt-BR" sz="3000" dirty="0"/>
              <a:t>   </a:t>
            </a:r>
            <a:r>
              <a:rPr lang="pt-BR" sz="3000" dirty="0">
                <a:solidFill>
                  <a:srgbClr val="FF0000"/>
                </a:solidFill>
              </a:rPr>
              <a:t>Externo</a:t>
            </a:r>
            <a:r>
              <a:rPr lang="pt-BR" sz="3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15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5">
            <a:extLst>
              <a:ext uri="{FF2B5EF4-FFF2-40B4-BE49-F238E27FC236}">
                <a16:creationId xmlns:a16="http://schemas.microsoft.com/office/drawing/2014/main" id="{FB219D85-B14A-4D3B-8434-2F7CF9E0B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512888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335D2D2-427F-423D-9640-94A7CCD6F0BD}"/>
              </a:ext>
            </a:extLst>
          </p:cNvPr>
          <p:cNvSpPr txBox="1"/>
          <p:nvPr/>
        </p:nvSpPr>
        <p:spPr>
          <a:xfrm>
            <a:off x="1592263" y="236538"/>
            <a:ext cx="6155852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 b="1" dirty="0">
                <a:latin typeface="+mn-lt"/>
                <a:cs typeface="Arial" charset="0"/>
              </a:rPr>
              <a:t>Ângulo interno de um polígono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22BE0AE-7868-46D5-B316-DD6FEEFB92A6}"/>
              </a:ext>
            </a:extLst>
          </p:cNvPr>
          <p:cNvSpPr txBox="1"/>
          <p:nvPr/>
        </p:nvSpPr>
        <p:spPr>
          <a:xfrm>
            <a:off x="920750" y="893763"/>
            <a:ext cx="75199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dirty="0">
                <a:latin typeface="+mn-lt"/>
                <a:cs typeface="Arial" charset="0"/>
              </a:rPr>
              <a:t>Formado por dois lados consecutivos 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FE4FFC04-8BF7-4450-97E3-1C5E9D5CAD02}"/>
              </a:ext>
            </a:extLst>
          </p:cNvPr>
          <p:cNvSpPr/>
          <p:nvPr/>
        </p:nvSpPr>
        <p:spPr>
          <a:xfrm>
            <a:off x="1443038" y="974725"/>
            <a:ext cx="6311900" cy="45720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Pentágono regular 11">
            <a:extLst>
              <a:ext uri="{FF2B5EF4-FFF2-40B4-BE49-F238E27FC236}">
                <a16:creationId xmlns:a16="http://schemas.microsoft.com/office/drawing/2014/main" id="{B3A2FBD8-6D7C-47CB-8AAB-F7DFCED394E6}"/>
              </a:ext>
            </a:extLst>
          </p:cNvPr>
          <p:cNvSpPr/>
          <p:nvPr/>
        </p:nvSpPr>
        <p:spPr>
          <a:xfrm>
            <a:off x="2819400" y="2674938"/>
            <a:ext cx="1965325" cy="1722437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50E01AB2-FE55-4129-BE89-151454D084A5}"/>
              </a:ext>
            </a:extLst>
          </p:cNvPr>
          <p:cNvSpPr/>
          <p:nvPr/>
        </p:nvSpPr>
        <p:spPr>
          <a:xfrm rot="13872624">
            <a:off x="4554538" y="3257550"/>
            <a:ext cx="538162" cy="4397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E00D2D7E-23B6-4941-ABC6-1C2769EC3429}"/>
              </a:ext>
            </a:extLst>
          </p:cNvPr>
          <p:cNvSpPr/>
          <p:nvPr/>
        </p:nvSpPr>
        <p:spPr>
          <a:xfrm>
            <a:off x="2828925" y="4168775"/>
            <a:ext cx="538163" cy="4397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1035F690-8838-447D-AE49-FB5ED8A2EE6A}"/>
              </a:ext>
            </a:extLst>
          </p:cNvPr>
          <p:cNvSpPr/>
          <p:nvPr/>
        </p:nvSpPr>
        <p:spPr>
          <a:xfrm rot="3184708">
            <a:off x="2494756" y="3142457"/>
            <a:ext cx="538163" cy="4381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Arco 22">
            <a:extLst>
              <a:ext uri="{FF2B5EF4-FFF2-40B4-BE49-F238E27FC236}">
                <a16:creationId xmlns:a16="http://schemas.microsoft.com/office/drawing/2014/main" id="{3149AABD-D2EC-4E66-AFDE-1A35AB624248}"/>
              </a:ext>
            </a:extLst>
          </p:cNvPr>
          <p:cNvSpPr/>
          <p:nvPr/>
        </p:nvSpPr>
        <p:spPr>
          <a:xfrm rot="8664394">
            <a:off x="3562350" y="2411413"/>
            <a:ext cx="538163" cy="4381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2243E8BC-6680-444E-AB96-84FC7CA1D62D}"/>
              </a:ext>
            </a:extLst>
          </p:cNvPr>
          <p:cNvSpPr/>
          <p:nvPr/>
        </p:nvSpPr>
        <p:spPr>
          <a:xfrm rot="17035820">
            <a:off x="4142582" y="4217194"/>
            <a:ext cx="538162" cy="4381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E6684E5-B0E7-42FB-9EDA-578D18580EE2}"/>
              </a:ext>
            </a:extLst>
          </p:cNvPr>
          <p:cNvSpPr txBox="1"/>
          <p:nvPr/>
        </p:nvSpPr>
        <p:spPr>
          <a:xfrm>
            <a:off x="4308475" y="3190875"/>
            <a:ext cx="3619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ê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1DA6CB79-7CBB-43B8-97BF-6F6CDA6EF777}"/>
              </a:ext>
            </a:extLst>
          </p:cNvPr>
          <p:cNvSpPr txBox="1"/>
          <p:nvPr/>
        </p:nvSpPr>
        <p:spPr>
          <a:xfrm>
            <a:off x="3643313" y="2798763"/>
            <a:ext cx="363537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2060"/>
                </a:solidFill>
                <a:latin typeface="+mn-lt"/>
                <a:cs typeface="Arial" charset="0"/>
              </a:rPr>
              <a:t>â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4C68DEE-CB65-4356-96C7-AF6B8BD203F7}"/>
              </a:ext>
            </a:extLst>
          </p:cNvPr>
          <p:cNvSpPr txBox="1"/>
          <p:nvPr/>
        </p:nvSpPr>
        <p:spPr>
          <a:xfrm>
            <a:off x="4059238" y="3825875"/>
            <a:ext cx="2651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î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4150FF8-4EC4-42EE-83B4-FFCD80020DD4}"/>
              </a:ext>
            </a:extLst>
          </p:cNvPr>
          <p:cNvSpPr txBox="1"/>
          <p:nvPr/>
        </p:nvSpPr>
        <p:spPr>
          <a:xfrm>
            <a:off x="2936875" y="3190875"/>
            <a:ext cx="3730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û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F4DF74F-49F6-41E7-9367-67B06060AED3}"/>
              </a:ext>
            </a:extLst>
          </p:cNvPr>
          <p:cNvSpPr txBox="1"/>
          <p:nvPr/>
        </p:nvSpPr>
        <p:spPr>
          <a:xfrm>
            <a:off x="3195638" y="3849688"/>
            <a:ext cx="3746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ô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9EB75549-0F24-40D6-A290-2B955B4AA038}"/>
              </a:ext>
            </a:extLst>
          </p:cNvPr>
          <p:cNvSpPr txBox="1"/>
          <p:nvPr/>
        </p:nvSpPr>
        <p:spPr>
          <a:xfrm>
            <a:off x="3617913" y="2257425"/>
            <a:ext cx="40163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0000"/>
                </a:solidFill>
                <a:latin typeface="+mn-lt"/>
                <a:cs typeface="Arial" charset="0"/>
              </a:rPr>
              <a:t>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F66C4C54-4325-4BBD-AA57-954DE51C37F6}"/>
              </a:ext>
            </a:extLst>
          </p:cNvPr>
          <p:cNvSpPr txBox="1"/>
          <p:nvPr/>
        </p:nvSpPr>
        <p:spPr>
          <a:xfrm>
            <a:off x="4772434" y="3054350"/>
            <a:ext cx="3873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0000"/>
                </a:solidFill>
                <a:latin typeface="+mn-lt"/>
                <a:cs typeface="Arial" charset="0"/>
              </a:rPr>
              <a:t>B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0E4D62A-8321-41FD-90E7-34B4240B6319}"/>
              </a:ext>
            </a:extLst>
          </p:cNvPr>
          <p:cNvSpPr txBox="1"/>
          <p:nvPr/>
        </p:nvSpPr>
        <p:spPr>
          <a:xfrm>
            <a:off x="4340225" y="4235450"/>
            <a:ext cx="376238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C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3B39C27-65E7-4EBE-92EB-31A508AAA287}"/>
              </a:ext>
            </a:extLst>
          </p:cNvPr>
          <p:cNvSpPr txBox="1"/>
          <p:nvPr/>
        </p:nvSpPr>
        <p:spPr>
          <a:xfrm>
            <a:off x="2873375" y="4222750"/>
            <a:ext cx="41116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D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E36449FE-5281-4884-AF7D-C226D8627ECF}"/>
              </a:ext>
            </a:extLst>
          </p:cNvPr>
          <p:cNvSpPr txBox="1"/>
          <p:nvPr/>
        </p:nvSpPr>
        <p:spPr>
          <a:xfrm>
            <a:off x="2498725" y="3054350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0000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E22D4CE-5EC1-4ADC-AB95-4822271819A0}"/>
              </a:ext>
            </a:extLst>
          </p:cNvPr>
          <p:cNvSpPr txBox="1"/>
          <p:nvPr/>
        </p:nvSpPr>
        <p:spPr>
          <a:xfrm>
            <a:off x="729456" y="1438348"/>
            <a:ext cx="75977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latin typeface="+mn-lt"/>
                <a:cs typeface="Arial" charset="0"/>
              </a:rPr>
              <a:t>Por exemplo, os segmentos de retas </a:t>
            </a:r>
            <a:r>
              <a:rPr lang="pt-BR" sz="3200" b="1" dirty="0">
                <a:solidFill>
                  <a:srgbClr val="FF0000"/>
                </a:solidFill>
                <a:latin typeface="+mn-lt"/>
                <a:cs typeface="Arial" charset="0"/>
              </a:rPr>
              <a:t>AB</a:t>
            </a:r>
            <a:r>
              <a:rPr lang="pt-BR" sz="3200" dirty="0">
                <a:latin typeface="+mn-lt"/>
                <a:cs typeface="Arial" charset="0"/>
              </a:rPr>
              <a:t> e </a:t>
            </a:r>
            <a:r>
              <a:rPr lang="pt-BR" sz="3200" b="1" dirty="0">
                <a:solidFill>
                  <a:srgbClr val="FF0000"/>
                </a:solidFill>
                <a:latin typeface="+mn-lt"/>
                <a:cs typeface="Arial" charset="0"/>
              </a:rPr>
              <a:t>AE</a:t>
            </a:r>
            <a:r>
              <a:rPr lang="pt-BR" sz="3200" dirty="0">
                <a:latin typeface="+mn-lt"/>
                <a:cs typeface="Arial" charset="0"/>
              </a:rPr>
              <a:t> formam o ângulo </a:t>
            </a:r>
            <a:r>
              <a:rPr lang="pt-BR" sz="3200" b="1" dirty="0">
                <a:solidFill>
                  <a:srgbClr val="002060"/>
                </a:solidFill>
                <a:latin typeface="+mn-lt"/>
                <a:cs typeface="Arial" charset="0"/>
              </a:rPr>
              <a:t>â</a:t>
            </a:r>
            <a:r>
              <a:rPr lang="pt-BR" sz="3200" dirty="0">
                <a:latin typeface="+mn-lt"/>
                <a:cs typeface="Arial" charset="0"/>
              </a:rPr>
              <a:t>.</a:t>
            </a:r>
          </a:p>
        </p:txBody>
      </p:sp>
      <p:sp>
        <p:nvSpPr>
          <p:cNvPr id="42007" name="CaixaDeTexto 42">
            <a:extLst>
              <a:ext uri="{FF2B5EF4-FFF2-40B4-BE49-F238E27FC236}">
                <a16:creationId xmlns:a16="http://schemas.microsoft.com/office/drawing/2014/main" id="{A0735215-D82E-4243-83A8-1D1E18491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9268" y="1231900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b="1" dirty="0">
                <a:solidFill>
                  <a:srgbClr val="FF0000"/>
                </a:solidFill>
              </a:rPr>
              <a:t>___</a:t>
            </a:r>
          </a:p>
        </p:txBody>
      </p:sp>
      <p:sp>
        <p:nvSpPr>
          <p:cNvPr id="42008" name="CaixaDeTexto 43">
            <a:extLst>
              <a:ext uri="{FF2B5EF4-FFF2-40B4-BE49-F238E27FC236}">
                <a16:creationId xmlns:a16="http://schemas.microsoft.com/office/drawing/2014/main" id="{E7021911-C7FA-4983-AD65-0D368B58D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3508" y="1227210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b="1">
                <a:solidFill>
                  <a:srgbClr val="FF0000"/>
                </a:solidFill>
              </a:rPr>
              <a:t>___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CaixaDeTexto 5">
            <a:extLst>
              <a:ext uri="{FF2B5EF4-FFF2-40B4-BE49-F238E27FC236}">
                <a16:creationId xmlns:a16="http://schemas.microsoft.com/office/drawing/2014/main" id="{1472F081-0444-4E27-84B7-2C6AD3BF6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512888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F034BE3-43CE-4551-A05E-B1EF57A61B2B}"/>
              </a:ext>
            </a:extLst>
          </p:cNvPr>
          <p:cNvSpPr txBox="1"/>
          <p:nvPr/>
        </p:nvSpPr>
        <p:spPr>
          <a:xfrm>
            <a:off x="681038" y="215900"/>
            <a:ext cx="76946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atin typeface="+mn-lt"/>
                <a:cs typeface="Arial" charset="0"/>
              </a:rPr>
              <a:t>Ângulo Interno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A4AEF88E-E533-4CFE-AB33-7E88140DF38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72126" y="1867801"/>
            <a:ext cx="2411558" cy="1005660"/>
          </a:xfrm>
          <a:prstGeom prst="rect">
            <a:avLst/>
          </a:prstGeom>
          <a:blipFill>
            <a:blip r:embed="rId2"/>
            <a:stretch>
              <a:fillRect l="-5051" t="-5455" r="-3535" b="-12727"/>
            </a:stretch>
          </a:blipFill>
        </p:spPr>
        <p:txBody>
          <a:bodyPr/>
          <a:lstStyle/>
          <a:p>
            <a:pPr>
              <a:defRPr/>
            </a:pPr>
            <a:r>
              <a:rPr lang="pt-BR" dirty="0">
                <a:noFill/>
              </a:rPr>
              <a:t> </a:t>
            </a:r>
          </a:p>
        </p:txBody>
      </p:sp>
      <p:pic>
        <p:nvPicPr>
          <p:cNvPr id="46085" name="Imagem 5">
            <a:extLst>
              <a:ext uri="{FF2B5EF4-FFF2-40B4-BE49-F238E27FC236}">
                <a16:creationId xmlns:a16="http://schemas.microsoft.com/office/drawing/2014/main" id="{9157BA9F-2DAC-4017-9D98-A974D7761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930400"/>
            <a:ext cx="40767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C07CCBA-EB7D-4D91-AD3D-46DAA7CBDD18}"/>
              </a:ext>
            </a:extLst>
          </p:cNvPr>
          <p:cNvSpPr txBox="1"/>
          <p:nvPr/>
        </p:nvSpPr>
        <p:spPr>
          <a:xfrm>
            <a:off x="323851" y="862013"/>
            <a:ext cx="85629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Desenhe um triângulo qualquer e determine a medida de um ângulo interno e um externo desse triângulo.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DE659944-A954-4D6A-A1EC-A9297AF427F0}"/>
              </a:ext>
            </a:extLst>
          </p:cNvPr>
          <p:cNvSpPr/>
          <p:nvPr/>
        </p:nvSpPr>
        <p:spPr>
          <a:xfrm>
            <a:off x="5581650" y="1854200"/>
            <a:ext cx="2401888" cy="8953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17720E3-BFE4-4921-9E54-92E124A48D5B}"/>
              </a:ext>
            </a:extLst>
          </p:cNvPr>
          <p:cNvSpPr txBox="1"/>
          <p:nvPr/>
        </p:nvSpPr>
        <p:spPr>
          <a:xfrm>
            <a:off x="4622800" y="1868488"/>
            <a:ext cx="4032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A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D3A71A4E-E00A-4574-A792-D677A57535C0}"/>
              </a:ext>
            </a:extLst>
          </p:cNvPr>
          <p:cNvSpPr txBox="1"/>
          <p:nvPr/>
        </p:nvSpPr>
        <p:spPr>
          <a:xfrm>
            <a:off x="5581650" y="3479800"/>
            <a:ext cx="385763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tângulo 93">
            <a:extLst>
              <a:ext uri="{FF2B5EF4-FFF2-40B4-BE49-F238E27FC236}">
                <a16:creationId xmlns:a16="http://schemas.microsoft.com/office/drawing/2014/main" id="{4B371B5E-4445-4EB1-9F7F-E57034463191}"/>
              </a:ext>
            </a:extLst>
          </p:cNvPr>
          <p:cNvSpPr/>
          <p:nvPr/>
        </p:nvSpPr>
        <p:spPr>
          <a:xfrm>
            <a:off x="663788" y="802467"/>
            <a:ext cx="1900736" cy="3884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B31B9A18-35F5-4426-AE20-99B8C7E10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099" y="968900"/>
            <a:ext cx="5383235" cy="2932430"/>
          </a:xfrm>
          <a:prstGeom prst="rect">
            <a:avLst/>
          </a:prstGeom>
        </p:spPr>
      </p:pic>
      <p:pic>
        <p:nvPicPr>
          <p:cNvPr id="106" name="Imagem 105">
            <a:extLst>
              <a:ext uri="{FF2B5EF4-FFF2-40B4-BE49-F238E27FC236}">
                <a16:creationId xmlns:a16="http://schemas.microsoft.com/office/drawing/2014/main" id="{370E63CF-8AEE-4856-991F-9F7F8BB178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42" y="1887581"/>
            <a:ext cx="554784" cy="548688"/>
          </a:xfrm>
          <a:prstGeom prst="rect">
            <a:avLst/>
          </a:prstGeom>
        </p:spPr>
      </p:pic>
      <p:pic>
        <p:nvPicPr>
          <p:cNvPr id="108" name="Imagem 107">
            <a:extLst>
              <a:ext uri="{FF2B5EF4-FFF2-40B4-BE49-F238E27FC236}">
                <a16:creationId xmlns:a16="http://schemas.microsoft.com/office/drawing/2014/main" id="{7F32BA0C-1F5F-4B1B-94FF-E142876DD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640" y="2989072"/>
            <a:ext cx="804742" cy="426757"/>
          </a:xfrm>
          <a:prstGeom prst="rect">
            <a:avLst/>
          </a:prstGeom>
        </p:spPr>
      </p:pic>
      <p:pic>
        <p:nvPicPr>
          <p:cNvPr id="112" name="Imagem 111">
            <a:extLst>
              <a:ext uri="{FF2B5EF4-FFF2-40B4-BE49-F238E27FC236}">
                <a16:creationId xmlns:a16="http://schemas.microsoft.com/office/drawing/2014/main" id="{990639B3-D948-4050-99ED-DAD0EC363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699" y="4039822"/>
            <a:ext cx="1451863" cy="422095"/>
          </a:xfrm>
          <a:prstGeom prst="rect">
            <a:avLst/>
          </a:prstGeom>
        </p:spPr>
      </p:pic>
      <p:pic>
        <p:nvPicPr>
          <p:cNvPr id="114" name="Imagem 113">
            <a:extLst>
              <a:ext uri="{FF2B5EF4-FFF2-40B4-BE49-F238E27FC236}">
                <a16:creationId xmlns:a16="http://schemas.microsoft.com/office/drawing/2014/main" id="{F42591DF-57CE-418F-84AE-18FAC18DC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9102" y="1560975"/>
            <a:ext cx="1243692" cy="1731414"/>
          </a:xfrm>
          <a:prstGeom prst="rect">
            <a:avLst/>
          </a:prstGeom>
        </p:spPr>
      </p:pic>
      <p:pic>
        <p:nvPicPr>
          <p:cNvPr id="116" name="Imagem 115">
            <a:extLst>
              <a:ext uri="{FF2B5EF4-FFF2-40B4-BE49-F238E27FC236}">
                <a16:creationId xmlns:a16="http://schemas.microsoft.com/office/drawing/2014/main" id="{7B5061A1-7614-4E9D-AEDE-496210DAC8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76521" y="3756337"/>
            <a:ext cx="774259" cy="908383"/>
          </a:xfrm>
          <a:prstGeom prst="rect">
            <a:avLst/>
          </a:prstGeom>
        </p:spPr>
      </p:pic>
      <p:pic>
        <p:nvPicPr>
          <p:cNvPr id="118" name="Imagem 117">
            <a:extLst>
              <a:ext uri="{FF2B5EF4-FFF2-40B4-BE49-F238E27FC236}">
                <a16:creationId xmlns:a16="http://schemas.microsoft.com/office/drawing/2014/main" id="{72A20C37-FF69-4934-B629-19C6E667D6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8773" y="3857424"/>
            <a:ext cx="841321" cy="841321"/>
          </a:xfrm>
          <a:prstGeom prst="rect">
            <a:avLst/>
          </a:prstGeom>
        </p:spPr>
      </p:pic>
      <p:sp>
        <p:nvSpPr>
          <p:cNvPr id="122" name="Google Shape;577;p38">
            <a:extLst>
              <a:ext uri="{FF2B5EF4-FFF2-40B4-BE49-F238E27FC236}">
                <a16:creationId xmlns:a16="http://schemas.microsoft.com/office/drawing/2014/main" id="{AFB7FEFB-E3E3-4DD2-A107-5D2C3929A7A8}"/>
              </a:ext>
            </a:extLst>
          </p:cNvPr>
          <p:cNvSpPr/>
          <p:nvPr/>
        </p:nvSpPr>
        <p:spPr>
          <a:xfrm rot="2374715">
            <a:off x="7549348" y="1027929"/>
            <a:ext cx="394508" cy="403398"/>
          </a:xfrm>
          <a:custGeom>
            <a:avLst/>
            <a:gdLst/>
            <a:ahLst/>
            <a:cxnLst/>
            <a:rect l="l" t="t" r="r" b="b"/>
            <a:pathLst>
              <a:path w="16287" h="16654" extrusionOk="0">
                <a:moveTo>
                  <a:pt x="6602" y="1"/>
                </a:moveTo>
                <a:cubicBezTo>
                  <a:pt x="4440" y="1"/>
                  <a:pt x="2474" y="1200"/>
                  <a:pt x="1536" y="2842"/>
                </a:cubicBezTo>
                <a:cubicBezTo>
                  <a:pt x="0" y="5533"/>
                  <a:pt x="310" y="8021"/>
                  <a:pt x="1917" y="8473"/>
                </a:cubicBezTo>
                <a:cubicBezTo>
                  <a:pt x="2144" y="8536"/>
                  <a:pt x="2350" y="8566"/>
                  <a:pt x="2539" y="8566"/>
                </a:cubicBezTo>
                <a:cubicBezTo>
                  <a:pt x="4027" y="8566"/>
                  <a:pt x="4420" y="6743"/>
                  <a:pt x="4906" y="5211"/>
                </a:cubicBezTo>
                <a:cubicBezTo>
                  <a:pt x="5274" y="4041"/>
                  <a:pt x="5978" y="3410"/>
                  <a:pt x="6827" y="3410"/>
                </a:cubicBezTo>
                <a:cubicBezTo>
                  <a:pt x="7239" y="3410"/>
                  <a:pt x="7685" y="3558"/>
                  <a:pt x="8144" y="3866"/>
                </a:cubicBezTo>
                <a:cubicBezTo>
                  <a:pt x="9549" y="4818"/>
                  <a:pt x="8168" y="8938"/>
                  <a:pt x="7013" y="11057"/>
                </a:cubicBezTo>
                <a:cubicBezTo>
                  <a:pt x="5858" y="13165"/>
                  <a:pt x="5037" y="16605"/>
                  <a:pt x="7894" y="16653"/>
                </a:cubicBezTo>
                <a:cubicBezTo>
                  <a:pt x="7908" y="16653"/>
                  <a:pt x="7922" y="16653"/>
                  <a:pt x="7936" y="16653"/>
                </a:cubicBezTo>
                <a:cubicBezTo>
                  <a:pt x="10817" y="16653"/>
                  <a:pt x="16286" y="11800"/>
                  <a:pt x="15883" y="10378"/>
                </a:cubicBezTo>
                <a:cubicBezTo>
                  <a:pt x="15623" y="9451"/>
                  <a:pt x="14750" y="9032"/>
                  <a:pt x="13847" y="9032"/>
                </a:cubicBezTo>
                <a:cubicBezTo>
                  <a:pt x="13348" y="9032"/>
                  <a:pt x="12839" y="9160"/>
                  <a:pt x="12419" y="9402"/>
                </a:cubicBezTo>
                <a:cubicBezTo>
                  <a:pt x="11668" y="9855"/>
                  <a:pt x="11014" y="10438"/>
                  <a:pt x="10490" y="11140"/>
                </a:cubicBezTo>
                <a:cubicBezTo>
                  <a:pt x="10490" y="11140"/>
                  <a:pt x="14157" y="4675"/>
                  <a:pt x="10764" y="1663"/>
                </a:cubicBezTo>
                <a:cubicBezTo>
                  <a:pt x="9441" y="489"/>
                  <a:pt x="7982" y="1"/>
                  <a:pt x="6602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574;p38">
            <a:extLst>
              <a:ext uri="{FF2B5EF4-FFF2-40B4-BE49-F238E27FC236}">
                <a16:creationId xmlns:a16="http://schemas.microsoft.com/office/drawing/2014/main" id="{C102759E-5874-44A4-A528-C48201D413D6}"/>
              </a:ext>
            </a:extLst>
          </p:cNvPr>
          <p:cNvSpPr/>
          <p:nvPr/>
        </p:nvSpPr>
        <p:spPr>
          <a:xfrm>
            <a:off x="5978203" y="2851462"/>
            <a:ext cx="1078943" cy="821153"/>
          </a:xfrm>
          <a:custGeom>
            <a:avLst/>
            <a:gdLst/>
            <a:ahLst/>
            <a:cxnLst/>
            <a:rect l="l" t="t" r="r" b="b"/>
            <a:pathLst>
              <a:path w="23551" h="17924" extrusionOk="0">
                <a:moveTo>
                  <a:pt x="16310" y="4500"/>
                </a:moveTo>
                <a:cubicBezTo>
                  <a:pt x="16417" y="4500"/>
                  <a:pt x="16510" y="4517"/>
                  <a:pt x="16574" y="4563"/>
                </a:cubicBezTo>
                <a:cubicBezTo>
                  <a:pt x="17014" y="4873"/>
                  <a:pt x="15954" y="5837"/>
                  <a:pt x="15752" y="6075"/>
                </a:cubicBezTo>
                <a:cubicBezTo>
                  <a:pt x="14145" y="7992"/>
                  <a:pt x="12228" y="9730"/>
                  <a:pt x="10537" y="11552"/>
                </a:cubicBezTo>
                <a:cubicBezTo>
                  <a:pt x="10182" y="11946"/>
                  <a:pt x="9478" y="12773"/>
                  <a:pt x="8795" y="12773"/>
                </a:cubicBezTo>
                <a:cubicBezTo>
                  <a:pt x="8631" y="12773"/>
                  <a:pt x="8467" y="12725"/>
                  <a:pt x="8311" y="12612"/>
                </a:cubicBezTo>
                <a:cubicBezTo>
                  <a:pt x="8156" y="12493"/>
                  <a:pt x="8025" y="12338"/>
                  <a:pt x="7918" y="12171"/>
                </a:cubicBezTo>
                <a:cubicBezTo>
                  <a:pt x="7108" y="10981"/>
                  <a:pt x="6287" y="9790"/>
                  <a:pt x="5489" y="8576"/>
                </a:cubicBezTo>
                <a:cubicBezTo>
                  <a:pt x="5215" y="8159"/>
                  <a:pt x="4965" y="7623"/>
                  <a:pt x="5429" y="7218"/>
                </a:cubicBezTo>
                <a:cubicBezTo>
                  <a:pt x="5655" y="7052"/>
                  <a:pt x="5917" y="6932"/>
                  <a:pt x="6191" y="6885"/>
                </a:cubicBezTo>
                <a:cubicBezTo>
                  <a:pt x="8549" y="6266"/>
                  <a:pt x="10894" y="5670"/>
                  <a:pt x="13264" y="5135"/>
                </a:cubicBezTo>
                <a:cubicBezTo>
                  <a:pt x="13966" y="4980"/>
                  <a:pt x="14669" y="4825"/>
                  <a:pt x="15371" y="4694"/>
                </a:cubicBezTo>
                <a:cubicBezTo>
                  <a:pt x="15566" y="4650"/>
                  <a:pt x="15999" y="4500"/>
                  <a:pt x="16310" y="4500"/>
                </a:cubicBezTo>
                <a:close/>
                <a:moveTo>
                  <a:pt x="22190" y="1"/>
                </a:moveTo>
                <a:cubicBezTo>
                  <a:pt x="21584" y="1"/>
                  <a:pt x="20737" y="328"/>
                  <a:pt x="20336" y="408"/>
                </a:cubicBezTo>
                <a:cubicBezTo>
                  <a:pt x="18967" y="705"/>
                  <a:pt x="17597" y="1027"/>
                  <a:pt x="16228" y="1372"/>
                </a:cubicBezTo>
                <a:cubicBezTo>
                  <a:pt x="11597" y="2539"/>
                  <a:pt x="7001" y="3837"/>
                  <a:pt x="2405" y="5170"/>
                </a:cubicBezTo>
                <a:cubicBezTo>
                  <a:pt x="1869" y="5325"/>
                  <a:pt x="1310" y="5504"/>
                  <a:pt x="905" y="5885"/>
                </a:cubicBezTo>
                <a:cubicBezTo>
                  <a:pt x="0" y="6766"/>
                  <a:pt x="488" y="7933"/>
                  <a:pt x="1024" y="8837"/>
                </a:cubicBezTo>
                <a:cubicBezTo>
                  <a:pt x="2572" y="11457"/>
                  <a:pt x="4191" y="14029"/>
                  <a:pt x="5786" y="16612"/>
                </a:cubicBezTo>
                <a:cubicBezTo>
                  <a:pt x="5977" y="16981"/>
                  <a:pt x="6239" y="17303"/>
                  <a:pt x="6548" y="17577"/>
                </a:cubicBezTo>
                <a:cubicBezTo>
                  <a:pt x="6854" y="17820"/>
                  <a:pt x="7171" y="17923"/>
                  <a:pt x="7491" y="17923"/>
                </a:cubicBezTo>
                <a:cubicBezTo>
                  <a:pt x="8825" y="17923"/>
                  <a:pt x="10193" y="16124"/>
                  <a:pt x="10894" y="15279"/>
                </a:cubicBezTo>
                <a:cubicBezTo>
                  <a:pt x="14216" y="11326"/>
                  <a:pt x="17955" y="7540"/>
                  <a:pt x="21098" y="3396"/>
                </a:cubicBezTo>
                <a:cubicBezTo>
                  <a:pt x="21479" y="2884"/>
                  <a:pt x="23551" y="813"/>
                  <a:pt x="22693" y="134"/>
                </a:cubicBezTo>
                <a:cubicBezTo>
                  <a:pt x="22570" y="38"/>
                  <a:pt x="22394" y="1"/>
                  <a:pt x="22190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550;p38">
            <a:extLst>
              <a:ext uri="{FF2B5EF4-FFF2-40B4-BE49-F238E27FC236}">
                <a16:creationId xmlns:a16="http://schemas.microsoft.com/office/drawing/2014/main" id="{60236A4C-B178-4110-8ACB-B4ED4E037A96}"/>
              </a:ext>
            </a:extLst>
          </p:cNvPr>
          <p:cNvSpPr/>
          <p:nvPr/>
        </p:nvSpPr>
        <p:spPr>
          <a:xfrm rot="5011067">
            <a:off x="655993" y="1789313"/>
            <a:ext cx="504474" cy="499957"/>
          </a:xfrm>
          <a:custGeom>
            <a:avLst/>
            <a:gdLst/>
            <a:ahLst/>
            <a:cxnLst/>
            <a:rect l="l" t="t" r="r" b="b"/>
            <a:pathLst>
              <a:path w="16086" h="15942" extrusionOk="0">
                <a:moveTo>
                  <a:pt x="8438" y="1"/>
                </a:moveTo>
                <a:cubicBezTo>
                  <a:pt x="7314" y="1"/>
                  <a:pt x="5811" y="74"/>
                  <a:pt x="5204" y="756"/>
                </a:cubicBezTo>
                <a:cubicBezTo>
                  <a:pt x="4454" y="1590"/>
                  <a:pt x="4775" y="3781"/>
                  <a:pt x="4787" y="4816"/>
                </a:cubicBezTo>
                <a:cubicBezTo>
                  <a:pt x="4787" y="4983"/>
                  <a:pt x="4799" y="5162"/>
                  <a:pt x="4799" y="5328"/>
                </a:cubicBezTo>
                <a:cubicBezTo>
                  <a:pt x="3632" y="5531"/>
                  <a:pt x="2477" y="5781"/>
                  <a:pt x="1346" y="6078"/>
                </a:cubicBezTo>
                <a:cubicBezTo>
                  <a:pt x="929" y="6186"/>
                  <a:pt x="489" y="6317"/>
                  <a:pt x="251" y="6674"/>
                </a:cubicBezTo>
                <a:cubicBezTo>
                  <a:pt x="60" y="6936"/>
                  <a:pt x="36" y="7293"/>
                  <a:pt x="24" y="7614"/>
                </a:cubicBezTo>
                <a:cubicBezTo>
                  <a:pt x="1" y="8638"/>
                  <a:pt x="155" y="9805"/>
                  <a:pt x="977" y="10400"/>
                </a:cubicBezTo>
                <a:cubicBezTo>
                  <a:pt x="1429" y="10734"/>
                  <a:pt x="2001" y="10829"/>
                  <a:pt x="2560" y="10901"/>
                </a:cubicBezTo>
                <a:cubicBezTo>
                  <a:pt x="3489" y="11031"/>
                  <a:pt x="4418" y="11115"/>
                  <a:pt x="5347" y="11174"/>
                </a:cubicBezTo>
                <a:cubicBezTo>
                  <a:pt x="5549" y="12341"/>
                  <a:pt x="5799" y="13484"/>
                  <a:pt x="6097" y="14627"/>
                </a:cubicBezTo>
                <a:cubicBezTo>
                  <a:pt x="6204" y="15032"/>
                  <a:pt x="6335" y="15473"/>
                  <a:pt x="6692" y="15711"/>
                </a:cubicBezTo>
                <a:cubicBezTo>
                  <a:pt x="6954" y="15901"/>
                  <a:pt x="7311" y="15925"/>
                  <a:pt x="7644" y="15937"/>
                </a:cubicBezTo>
                <a:cubicBezTo>
                  <a:pt x="7726" y="15940"/>
                  <a:pt x="7809" y="15941"/>
                  <a:pt x="7893" y="15941"/>
                </a:cubicBezTo>
                <a:cubicBezTo>
                  <a:pt x="8842" y="15941"/>
                  <a:pt x="9871" y="15739"/>
                  <a:pt x="10419" y="14984"/>
                </a:cubicBezTo>
                <a:cubicBezTo>
                  <a:pt x="10752" y="14532"/>
                  <a:pt x="10847" y="13960"/>
                  <a:pt x="10919" y="13413"/>
                </a:cubicBezTo>
                <a:cubicBezTo>
                  <a:pt x="11026" y="12639"/>
                  <a:pt x="11109" y="11865"/>
                  <a:pt x="11169" y="11091"/>
                </a:cubicBezTo>
                <a:cubicBezTo>
                  <a:pt x="11716" y="11043"/>
                  <a:pt x="12264" y="10984"/>
                  <a:pt x="12824" y="10901"/>
                </a:cubicBezTo>
                <a:cubicBezTo>
                  <a:pt x="13681" y="10793"/>
                  <a:pt x="14562" y="10639"/>
                  <a:pt x="15348" y="10246"/>
                </a:cubicBezTo>
                <a:cubicBezTo>
                  <a:pt x="15538" y="10174"/>
                  <a:pt x="15705" y="10043"/>
                  <a:pt x="15836" y="9877"/>
                </a:cubicBezTo>
                <a:cubicBezTo>
                  <a:pt x="15931" y="9674"/>
                  <a:pt x="15979" y="9448"/>
                  <a:pt x="15955" y="9222"/>
                </a:cubicBezTo>
                <a:cubicBezTo>
                  <a:pt x="15955" y="8198"/>
                  <a:pt x="16086" y="5959"/>
                  <a:pt x="15217" y="5186"/>
                </a:cubicBezTo>
                <a:cubicBezTo>
                  <a:pt x="14769" y="4788"/>
                  <a:pt x="13948" y="4695"/>
                  <a:pt x="13120" y="4695"/>
                </a:cubicBezTo>
                <a:cubicBezTo>
                  <a:pt x="12385" y="4695"/>
                  <a:pt x="11644" y="4769"/>
                  <a:pt x="11157" y="4769"/>
                </a:cubicBezTo>
                <a:lnTo>
                  <a:pt x="11109" y="4769"/>
                </a:lnTo>
                <a:cubicBezTo>
                  <a:pt x="11062" y="4233"/>
                  <a:pt x="11002" y="3685"/>
                  <a:pt x="10931" y="3150"/>
                </a:cubicBezTo>
                <a:cubicBezTo>
                  <a:pt x="10812" y="2280"/>
                  <a:pt x="10657" y="1411"/>
                  <a:pt x="10276" y="625"/>
                </a:cubicBezTo>
                <a:cubicBezTo>
                  <a:pt x="10192" y="423"/>
                  <a:pt x="10061" y="256"/>
                  <a:pt x="9895" y="137"/>
                </a:cubicBezTo>
                <a:cubicBezTo>
                  <a:pt x="9713" y="52"/>
                  <a:pt x="9512" y="5"/>
                  <a:pt x="9317" y="5"/>
                </a:cubicBezTo>
                <a:cubicBezTo>
                  <a:pt x="9295" y="5"/>
                  <a:pt x="9273" y="5"/>
                  <a:pt x="9252" y="6"/>
                </a:cubicBezTo>
                <a:cubicBezTo>
                  <a:pt x="9026" y="6"/>
                  <a:pt x="8747" y="1"/>
                  <a:pt x="8438" y="1"/>
                </a:cubicBezTo>
                <a:close/>
              </a:path>
            </a:pathLst>
          </a:custGeom>
          <a:solidFill>
            <a:srgbClr val="73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575;p38">
            <a:extLst>
              <a:ext uri="{FF2B5EF4-FFF2-40B4-BE49-F238E27FC236}">
                <a16:creationId xmlns:a16="http://schemas.microsoft.com/office/drawing/2014/main" id="{03292B55-63AA-48DB-8927-56E922776881}"/>
              </a:ext>
            </a:extLst>
          </p:cNvPr>
          <p:cNvSpPr/>
          <p:nvPr/>
        </p:nvSpPr>
        <p:spPr>
          <a:xfrm>
            <a:off x="5968312" y="3102215"/>
            <a:ext cx="881057" cy="570282"/>
          </a:xfrm>
          <a:custGeom>
            <a:avLst/>
            <a:gdLst/>
            <a:ahLst/>
            <a:cxnLst/>
            <a:rect l="l" t="t" r="r" b="b"/>
            <a:pathLst>
              <a:path w="19241" h="12659" extrusionOk="0">
                <a:moveTo>
                  <a:pt x="2096" y="1"/>
                </a:moveTo>
                <a:cubicBezTo>
                  <a:pt x="1655" y="120"/>
                  <a:pt x="1250" y="322"/>
                  <a:pt x="905" y="620"/>
                </a:cubicBezTo>
                <a:cubicBezTo>
                  <a:pt x="0" y="1501"/>
                  <a:pt x="488" y="2668"/>
                  <a:pt x="1024" y="3572"/>
                </a:cubicBezTo>
                <a:cubicBezTo>
                  <a:pt x="2572" y="6192"/>
                  <a:pt x="4179" y="8764"/>
                  <a:pt x="5787" y="11347"/>
                </a:cubicBezTo>
                <a:cubicBezTo>
                  <a:pt x="5977" y="11716"/>
                  <a:pt x="6239" y="12038"/>
                  <a:pt x="6549" y="12312"/>
                </a:cubicBezTo>
                <a:cubicBezTo>
                  <a:pt x="6852" y="12555"/>
                  <a:pt x="7167" y="12658"/>
                  <a:pt x="7485" y="12658"/>
                </a:cubicBezTo>
                <a:cubicBezTo>
                  <a:pt x="8813" y="12658"/>
                  <a:pt x="10183" y="10859"/>
                  <a:pt x="10894" y="10014"/>
                </a:cubicBezTo>
                <a:cubicBezTo>
                  <a:pt x="13585" y="6823"/>
                  <a:pt x="16538" y="3739"/>
                  <a:pt x="19241" y="477"/>
                </a:cubicBezTo>
                <a:lnTo>
                  <a:pt x="19241" y="477"/>
                </a:lnTo>
                <a:cubicBezTo>
                  <a:pt x="17812" y="1013"/>
                  <a:pt x="16359" y="1453"/>
                  <a:pt x="14883" y="1798"/>
                </a:cubicBezTo>
                <a:cubicBezTo>
                  <a:pt x="13478" y="3334"/>
                  <a:pt x="11942" y="4775"/>
                  <a:pt x="10549" y="6287"/>
                </a:cubicBezTo>
                <a:cubicBezTo>
                  <a:pt x="10184" y="6672"/>
                  <a:pt x="9485" y="7506"/>
                  <a:pt x="8796" y="7506"/>
                </a:cubicBezTo>
                <a:cubicBezTo>
                  <a:pt x="8632" y="7506"/>
                  <a:pt x="8469" y="7459"/>
                  <a:pt x="8311" y="7347"/>
                </a:cubicBezTo>
                <a:cubicBezTo>
                  <a:pt x="8156" y="7228"/>
                  <a:pt x="8025" y="7073"/>
                  <a:pt x="7930" y="6894"/>
                </a:cubicBezTo>
                <a:cubicBezTo>
                  <a:pt x="7108" y="5704"/>
                  <a:pt x="6287" y="4513"/>
                  <a:pt x="5489" y="3311"/>
                </a:cubicBezTo>
                <a:cubicBezTo>
                  <a:pt x="5286" y="3001"/>
                  <a:pt x="5108" y="2632"/>
                  <a:pt x="5203" y="2287"/>
                </a:cubicBezTo>
                <a:cubicBezTo>
                  <a:pt x="5060" y="2251"/>
                  <a:pt x="4905" y="2191"/>
                  <a:pt x="4763" y="2144"/>
                </a:cubicBezTo>
                <a:cubicBezTo>
                  <a:pt x="3667" y="1727"/>
                  <a:pt x="2727" y="977"/>
                  <a:pt x="209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572;p38">
            <a:extLst>
              <a:ext uri="{FF2B5EF4-FFF2-40B4-BE49-F238E27FC236}">
                <a16:creationId xmlns:a16="http://schemas.microsoft.com/office/drawing/2014/main" id="{31028BFA-BAC2-4612-8B57-19FE71EA6B58}"/>
              </a:ext>
            </a:extLst>
          </p:cNvPr>
          <p:cNvSpPr/>
          <p:nvPr/>
        </p:nvSpPr>
        <p:spPr>
          <a:xfrm rot="1758233">
            <a:off x="7001503" y="1019122"/>
            <a:ext cx="572810" cy="281174"/>
          </a:xfrm>
          <a:custGeom>
            <a:avLst/>
            <a:gdLst/>
            <a:ahLst/>
            <a:cxnLst/>
            <a:rect l="l" t="t" r="r" b="b"/>
            <a:pathLst>
              <a:path w="26885" h="13197" extrusionOk="0">
                <a:moveTo>
                  <a:pt x="13990" y="3690"/>
                </a:moveTo>
                <a:cubicBezTo>
                  <a:pt x="15832" y="3690"/>
                  <a:pt x="17603" y="4285"/>
                  <a:pt x="18681" y="5610"/>
                </a:cubicBezTo>
                <a:cubicBezTo>
                  <a:pt x="19515" y="6646"/>
                  <a:pt x="19860" y="8004"/>
                  <a:pt x="19610" y="9325"/>
                </a:cubicBezTo>
                <a:lnTo>
                  <a:pt x="10049" y="9456"/>
                </a:lnTo>
                <a:cubicBezTo>
                  <a:pt x="9474" y="9465"/>
                  <a:pt x="8878" y="9508"/>
                  <a:pt x="8298" y="9508"/>
                </a:cubicBezTo>
                <a:cubicBezTo>
                  <a:pt x="8110" y="9508"/>
                  <a:pt x="7923" y="9503"/>
                  <a:pt x="7739" y="9492"/>
                </a:cubicBezTo>
                <a:cubicBezTo>
                  <a:pt x="6953" y="9444"/>
                  <a:pt x="6930" y="9278"/>
                  <a:pt x="6965" y="8646"/>
                </a:cubicBezTo>
                <a:cubicBezTo>
                  <a:pt x="7149" y="5604"/>
                  <a:pt x="10685" y="3690"/>
                  <a:pt x="13990" y="3690"/>
                </a:cubicBezTo>
                <a:close/>
                <a:moveTo>
                  <a:pt x="14723" y="1"/>
                </a:moveTo>
                <a:cubicBezTo>
                  <a:pt x="7831" y="1"/>
                  <a:pt x="454" y="4347"/>
                  <a:pt x="72" y="11266"/>
                </a:cubicBezTo>
                <a:cubicBezTo>
                  <a:pt x="0" y="12671"/>
                  <a:pt x="48" y="13052"/>
                  <a:pt x="1691" y="13159"/>
                </a:cubicBezTo>
                <a:cubicBezTo>
                  <a:pt x="2087" y="13186"/>
                  <a:pt x="2489" y="13196"/>
                  <a:pt x="2894" y="13196"/>
                </a:cubicBezTo>
                <a:cubicBezTo>
                  <a:pt x="4093" y="13196"/>
                  <a:pt x="5317" y="13105"/>
                  <a:pt x="6501" y="13088"/>
                </a:cubicBezTo>
                <a:lnTo>
                  <a:pt x="26432" y="12790"/>
                </a:lnTo>
                <a:cubicBezTo>
                  <a:pt x="26884" y="9885"/>
                  <a:pt x="26337" y="6837"/>
                  <a:pt x="24503" y="4360"/>
                </a:cubicBezTo>
                <a:cubicBezTo>
                  <a:pt x="22257" y="1352"/>
                  <a:pt x="18566" y="1"/>
                  <a:pt x="1472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552;p38">
            <a:extLst>
              <a:ext uri="{FF2B5EF4-FFF2-40B4-BE49-F238E27FC236}">
                <a16:creationId xmlns:a16="http://schemas.microsoft.com/office/drawing/2014/main" id="{E89847CE-41C7-49E0-BCAA-300AC47619E2}"/>
              </a:ext>
            </a:extLst>
          </p:cNvPr>
          <p:cNvSpPr/>
          <p:nvPr/>
        </p:nvSpPr>
        <p:spPr>
          <a:xfrm rot="19913459">
            <a:off x="1866841" y="1243108"/>
            <a:ext cx="818977" cy="1058363"/>
          </a:xfrm>
          <a:custGeom>
            <a:avLst/>
            <a:gdLst/>
            <a:ahLst/>
            <a:cxnLst/>
            <a:rect l="l" t="t" r="r" b="b"/>
            <a:pathLst>
              <a:path w="22111" h="28574" extrusionOk="0">
                <a:moveTo>
                  <a:pt x="7240" y="1"/>
                </a:moveTo>
                <a:cubicBezTo>
                  <a:pt x="6935" y="1"/>
                  <a:pt x="6631" y="43"/>
                  <a:pt x="6335" y="133"/>
                </a:cubicBezTo>
                <a:cubicBezTo>
                  <a:pt x="4870" y="669"/>
                  <a:pt x="4775" y="2443"/>
                  <a:pt x="4466" y="3717"/>
                </a:cubicBezTo>
                <a:cubicBezTo>
                  <a:pt x="4013" y="5669"/>
                  <a:pt x="3334" y="7610"/>
                  <a:pt x="2775" y="9551"/>
                </a:cubicBezTo>
                <a:cubicBezTo>
                  <a:pt x="1608" y="13551"/>
                  <a:pt x="429" y="17587"/>
                  <a:pt x="96" y="21743"/>
                </a:cubicBezTo>
                <a:cubicBezTo>
                  <a:pt x="1" y="22898"/>
                  <a:pt x="1" y="24160"/>
                  <a:pt x="667" y="25100"/>
                </a:cubicBezTo>
                <a:cubicBezTo>
                  <a:pt x="1406" y="26160"/>
                  <a:pt x="2775" y="26553"/>
                  <a:pt x="4037" y="26851"/>
                </a:cubicBezTo>
                <a:cubicBezTo>
                  <a:pt x="6132" y="27339"/>
                  <a:pt x="8240" y="27791"/>
                  <a:pt x="10347" y="28184"/>
                </a:cubicBezTo>
                <a:cubicBezTo>
                  <a:pt x="11180" y="28342"/>
                  <a:pt x="12362" y="28573"/>
                  <a:pt x="13431" y="28573"/>
                </a:cubicBezTo>
                <a:cubicBezTo>
                  <a:pt x="14136" y="28573"/>
                  <a:pt x="14791" y="28473"/>
                  <a:pt x="15265" y="28184"/>
                </a:cubicBezTo>
                <a:cubicBezTo>
                  <a:pt x="16157" y="27636"/>
                  <a:pt x="16693" y="26648"/>
                  <a:pt x="17134" y="25696"/>
                </a:cubicBezTo>
                <a:cubicBezTo>
                  <a:pt x="19586" y="20504"/>
                  <a:pt x="20146" y="14623"/>
                  <a:pt x="21515" y="9039"/>
                </a:cubicBezTo>
                <a:cubicBezTo>
                  <a:pt x="21813" y="7789"/>
                  <a:pt x="22111" y="6431"/>
                  <a:pt x="21587" y="5253"/>
                </a:cubicBezTo>
                <a:cubicBezTo>
                  <a:pt x="21099" y="4193"/>
                  <a:pt x="20039" y="3526"/>
                  <a:pt x="19003" y="2990"/>
                </a:cubicBezTo>
                <a:cubicBezTo>
                  <a:pt x="15443" y="1169"/>
                  <a:pt x="11526" y="145"/>
                  <a:pt x="7537" y="14"/>
                </a:cubicBezTo>
                <a:cubicBezTo>
                  <a:pt x="7438" y="5"/>
                  <a:pt x="7339" y="1"/>
                  <a:pt x="7240" y="1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554;p38">
            <a:extLst>
              <a:ext uri="{FF2B5EF4-FFF2-40B4-BE49-F238E27FC236}">
                <a16:creationId xmlns:a16="http://schemas.microsoft.com/office/drawing/2014/main" id="{60757ED4-4A28-4C16-B38C-89648D07AC40}"/>
              </a:ext>
            </a:extLst>
          </p:cNvPr>
          <p:cNvSpPr/>
          <p:nvPr/>
        </p:nvSpPr>
        <p:spPr>
          <a:xfrm rot="19913459">
            <a:off x="1960792" y="1347535"/>
            <a:ext cx="506735" cy="304575"/>
          </a:xfrm>
          <a:custGeom>
            <a:avLst/>
            <a:gdLst/>
            <a:ahLst/>
            <a:cxnLst/>
            <a:rect l="l" t="t" r="r" b="b"/>
            <a:pathLst>
              <a:path w="13681" h="8223" extrusionOk="0">
                <a:moveTo>
                  <a:pt x="2180" y="1"/>
                </a:moveTo>
                <a:cubicBezTo>
                  <a:pt x="1626" y="1"/>
                  <a:pt x="1125" y="184"/>
                  <a:pt x="738" y="789"/>
                </a:cubicBezTo>
                <a:cubicBezTo>
                  <a:pt x="191" y="1635"/>
                  <a:pt x="191" y="2837"/>
                  <a:pt x="71" y="3802"/>
                </a:cubicBezTo>
                <a:cubicBezTo>
                  <a:pt x="24" y="4159"/>
                  <a:pt x="0" y="4552"/>
                  <a:pt x="167" y="4861"/>
                </a:cubicBezTo>
                <a:cubicBezTo>
                  <a:pt x="417" y="5290"/>
                  <a:pt x="953" y="5457"/>
                  <a:pt x="1441" y="5576"/>
                </a:cubicBezTo>
                <a:lnTo>
                  <a:pt x="11835" y="8159"/>
                </a:lnTo>
                <a:cubicBezTo>
                  <a:pt x="11967" y="8191"/>
                  <a:pt x="12112" y="8222"/>
                  <a:pt x="12249" y="8222"/>
                </a:cubicBezTo>
                <a:cubicBezTo>
                  <a:pt x="12372" y="8222"/>
                  <a:pt x="12489" y="8197"/>
                  <a:pt x="12585" y="8124"/>
                </a:cubicBezTo>
                <a:cubicBezTo>
                  <a:pt x="12716" y="7981"/>
                  <a:pt x="12811" y="7802"/>
                  <a:pt x="12835" y="7600"/>
                </a:cubicBezTo>
                <a:cubicBezTo>
                  <a:pt x="13085" y="6540"/>
                  <a:pt x="13323" y="5480"/>
                  <a:pt x="13549" y="4421"/>
                </a:cubicBezTo>
                <a:cubicBezTo>
                  <a:pt x="13680" y="4123"/>
                  <a:pt x="13502" y="3790"/>
                  <a:pt x="13180" y="3730"/>
                </a:cubicBezTo>
                <a:cubicBezTo>
                  <a:pt x="10204" y="2373"/>
                  <a:pt x="7025" y="1027"/>
                  <a:pt x="3774" y="277"/>
                </a:cubicBezTo>
                <a:cubicBezTo>
                  <a:pt x="3230" y="153"/>
                  <a:pt x="2683" y="1"/>
                  <a:pt x="2180" y="1"/>
                </a:cubicBezTo>
                <a:close/>
              </a:path>
            </a:pathLst>
          </a:custGeom>
          <a:solidFill>
            <a:srgbClr val="73C3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570;p38">
            <a:extLst>
              <a:ext uri="{FF2B5EF4-FFF2-40B4-BE49-F238E27FC236}">
                <a16:creationId xmlns:a16="http://schemas.microsoft.com/office/drawing/2014/main" id="{E5620417-B442-4266-8296-BD20CD25E318}"/>
              </a:ext>
            </a:extLst>
          </p:cNvPr>
          <p:cNvSpPr/>
          <p:nvPr/>
        </p:nvSpPr>
        <p:spPr>
          <a:xfrm rot="19913459">
            <a:off x="1972479" y="1427979"/>
            <a:ext cx="483363" cy="218319"/>
          </a:xfrm>
          <a:custGeom>
            <a:avLst/>
            <a:gdLst/>
            <a:ahLst/>
            <a:cxnLst/>
            <a:rect l="l" t="t" r="r" b="b"/>
            <a:pathLst>
              <a:path w="13050" h="7720" extrusionOk="0">
                <a:moveTo>
                  <a:pt x="953" y="1"/>
                </a:moveTo>
                <a:cubicBezTo>
                  <a:pt x="869" y="96"/>
                  <a:pt x="798" y="179"/>
                  <a:pt x="726" y="286"/>
                </a:cubicBezTo>
                <a:cubicBezTo>
                  <a:pt x="191" y="1132"/>
                  <a:pt x="191" y="2334"/>
                  <a:pt x="71" y="3299"/>
                </a:cubicBezTo>
                <a:cubicBezTo>
                  <a:pt x="24" y="3656"/>
                  <a:pt x="0" y="4049"/>
                  <a:pt x="167" y="4358"/>
                </a:cubicBezTo>
                <a:cubicBezTo>
                  <a:pt x="417" y="4787"/>
                  <a:pt x="953" y="4954"/>
                  <a:pt x="1441" y="5073"/>
                </a:cubicBezTo>
                <a:lnTo>
                  <a:pt x="11835" y="7656"/>
                </a:lnTo>
                <a:cubicBezTo>
                  <a:pt x="11967" y="7688"/>
                  <a:pt x="12108" y="7719"/>
                  <a:pt x="12244" y="7719"/>
                </a:cubicBezTo>
                <a:cubicBezTo>
                  <a:pt x="12366" y="7719"/>
                  <a:pt x="12484" y="7694"/>
                  <a:pt x="12585" y="7621"/>
                </a:cubicBezTo>
                <a:cubicBezTo>
                  <a:pt x="12716" y="7478"/>
                  <a:pt x="12811" y="7299"/>
                  <a:pt x="12835" y="7097"/>
                </a:cubicBezTo>
                <a:cubicBezTo>
                  <a:pt x="12906" y="6799"/>
                  <a:pt x="12978" y="6490"/>
                  <a:pt x="13049" y="6180"/>
                </a:cubicBezTo>
                <a:cubicBezTo>
                  <a:pt x="10299" y="5978"/>
                  <a:pt x="7596" y="5347"/>
                  <a:pt x="5060" y="4287"/>
                </a:cubicBezTo>
                <a:cubicBezTo>
                  <a:pt x="3893" y="3811"/>
                  <a:pt x="2727" y="3215"/>
                  <a:pt x="1905" y="2263"/>
                </a:cubicBezTo>
                <a:cubicBezTo>
                  <a:pt x="1357" y="1632"/>
                  <a:pt x="1024" y="846"/>
                  <a:pt x="953" y="1"/>
                </a:cubicBezTo>
                <a:close/>
              </a:path>
            </a:pathLst>
          </a:custGeom>
          <a:solidFill>
            <a:srgbClr val="36A2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553;p38">
            <a:extLst>
              <a:ext uri="{FF2B5EF4-FFF2-40B4-BE49-F238E27FC236}">
                <a16:creationId xmlns:a16="http://schemas.microsoft.com/office/drawing/2014/main" id="{AE4B765A-197D-4481-B5B1-367E763E2572}"/>
              </a:ext>
            </a:extLst>
          </p:cNvPr>
          <p:cNvSpPr/>
          <p:nvPr/>
        </p:nvSpPr>
        <p:spPr>
          <a:xfrm rot="19913459">
            <a:off x="1898670" y="1338209"/>
            <a:ext cx="673450" cy="1029212"/>
          </a:xfrm>
          <a:custGeom>
            <a:avLst/>
            <a:gdLst/>
            <a:ahLst/>
            <a:cxnLst/>
            <a:rect l="l" t="t" r="r" b="b"/>
            <a:pathLst>
              <a:path w="18182" h="27787" extrusionOk="0">
                <a:moveTo>
                  <a:pt x="5442" y="1"/>
                </a:moveTo>
                <a:lnTo>
                  <a:pt x="5442" y="1"/>
                </a:lnTo>
                <a:cubicBezTo>
                  <a:pt x="4811" y="787"/>
                  <a:pt x="4704" y="1977"/>
                  <a:pt x="4477" y="2918"/>
                </a:cubicBezTo>
                <a:cubicBezTo>
                  <a:pt x="4001" y="4882"/>
                  <a:pt x="3334" y="6823"/>
                  <a:pt x="2775" y="8764"/>
                </a:cubicBezTo>
                <a:cubicBezTo>
                  <a:pt x="1608" y="12764"/>
                  <a:pt x="429" y="16800"/>
                  <a:pt x="96" y="20956"/>
                </a:cubicBezTo>
                <a:cubicBezTo>
                  <a:pt x="1" y="22111"/>
                  <a:pt x="1" y="23373"/>
                  <a:pt x="667" y="24313"/>
                </a:cubicBezTo>
                <a:cubicBezTo>
                  <a:pt x="1406" y="25373"/>
                  <a:pt x="2775" y="25766"/>
                  <a:pt x="4037" y="26064"/>
                </a:cubicBezTo>
                <a:cubicBezTo>
                  <a:pt x="6132" y="26552"/>
                  <a:pt x="8240" y="27004"/>
                  <a:pt x="10347" y="27397"/>
                </a:cubicBezTo>
                <a:cubicBezTo>
                  <a:pt x="11180" y="27555"/>
                  <a:pt x="12362" y="27786"/>
                  <a:pt x="13431" y="27786"/>
                </a:cubicBezTo>
                <a:cubicBezTo>
                  <a:pt x="14136" y="27786"/>
                  <a:pt x="14791" y="27686"/>
                  <a:pt x="15265" y="27397"/>
                </a:cubicBezTo>
                <a:cubicBezTo>
                  <a:pt x="16157" y="26849"/>
                  <a:pt x="16681" y="25861"/>
                  <a:pt x="17134" y="24909"/>
                </a:cubicBezTo>
                <a:cubicBezTo>
                  <a:pt x="17527" y="24075"/>
                  <a:pt x="17872" y="23218"/>
                  <a:pt x="18182" y="22349"/>
                </a:cubicBezTo>
                <a:cubicBezTo>
                  <a:pt x="16253" y="21884"/>
                  <a:pt x="14443" y="21027"/>
                  <a:pt x="12871" y="19825"/>
                </a:cubicBezTo>
                <a:cubicBezTo>
                  <a:pt x="10002" y="17634"/>
                  <a:pt x="7942" y="14503"/>
                  <a:pt x="6502" y="11181"/>
                </a:cubicBezTo>
                <a:cubicBezTo>
                  <a:pt x="5466" y="8764"/>
                  <a:pt x="4704" y="6156"/>
                  <a:pt x="4847" y="3525"/>
                </a:cubicBezTo>
                <a:cubicBezTo>
                  <a:pt x="4930" y="2334"/>
                  <a:pt x="5120" y="1156"/>
                  <a:pt x="5442" y="1"/>
                </a:cubicBezTo>
                <a:close/>
              </a:path>
            </a:pathLst>
          </a:custGeom>
          <a:solidFill>
            <a:srgbClr val="BF36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C0BECC1-FF36-450E-B86F-FFD9F676EF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681476" y="802467"/>
            <a:ext cx="2536156" cy="3884681"/>
          </a:xfrm>
          <a:prstGeom prst="rect">
            <a:avLst/>
          </a:prstGeom>
        </p:spPr>
      </p:pic>
      <p:sp>
        <p:nvSpPr>
          <p:cNvPr id="140" name="Google Shape;555;p38">
            <a:extLst>
              <a:ext uri="{FF2B5EF4-FFF2-40B4-BE49-F238E27FC236}">
                <a16:creationId xmlns:a16="http://schemas.microsoft.com/office/drawing/2014/main" id="{77883A1F-D177-4454-9316-F672D8E22A6B}"/>
              </a:ext>
            </a:extLst>
          </p:cNvPr>
          <p:cNvSpPr/>
          <p:nvPr/>
        </p:nvSpPr>
        <p:spPr>
          <a:xfrm rot="19913459">
            <a:off x="1991720" y="1758549"/>
            <a:ext cx="117340" cy="108118"/>
          </a:xfrm>
          <a:custGeom>
            <a:avLst/>
            <a:gdLst/>
            <a:ahLst/>
            <a:cxnLst/>
            <a:rect l="l" t="t" r="r" b="b"/>
            <a:pathLst>
              <a:path w="3168" h="2919" extrusionOk="0">
                <a:moveTo>
                  <a:pt x="1439" y="1"/>
                </a:moveTo>
                <a:cubicBezTo>
                  <a:pt x="1294" y="1"/>
                  <a:pt x="1159" y="20"/>
                  <a:pt x="1048" y="60"/>
                </a:cubicBezTo>
                <a:cubicBezTo>
                  <a:pt x="476" y="274"/>
                  <a:pt x="0" y="1310"/>
                  <a:pt x="95" y="2036"/>
                </a:cubicBezTo>
                <a:cubicBezTo>
                  <a:pt x="181" y="2633"/>
                  <a:pt x="1018" y="2919"/>
                  <a:pt x="1739" y="2919"/>
                </a:cubicBezTo>
                <a:cubicBezTo>
                  <a:pt x="2025" y="2919"/>
                  <a:pt x="2293" y="2874"/>
                  <a:pt x="2488" y="2786"/>
                </a:cubicBezTo>
                <a:cubicBezTo>
                  <a:pt x="3084" y="2513"/>
                  <a:pt x="3167" y="1393"/>
                  <a:pt x="3036" y="858"/>
                </a:cubicBezTo>
                <a:cubicBezTo>
                  <a:pt x="2910" y="355"/>
                  <a:pt x="2069" y="1"/>
                  <a:pt x="1439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555;p38">
            <a:extLst>
              <a:ext uri="{FF2B5EF4-FFF2-40B4-BE49-F238E27FC236}">
                <a16:creationId xmlns:a16="http://schemas.microsoft.com/office/drawing/2014/main" id="{CCC0D839-3D0F-43A3-9716-B429D52F7F52}"/>
              </a:ext>
            </a:extLst>
          </p:cNvPr>
          <p:cNvSpPr/>
          <p:nvPr/>
        </p:nvSpPr>
        <p:spPr>
          <a:xfrm rot="19913459">
            <a:off x="2155768" y="1709926"/>
            <a:ext cx="117340" cy="108118"/>
          </a:xfrm>
          <a:custGeom>
            <a:avLst/>
            <a:gdLst/>
            <a:ahLst/>
            <a:cxnLst/>
            <a:rect l="l" t="t" r="r" b="b"/>
            <a:pathLst>
              <a:path w="3168" h="2919" extrusionOk="0">
                <a:moveTo>
                  <a:pt x="1439" y="1"/>
                </a:moveTo>
                <a:cubicBezTo>
                  <a:pt x="1294" y="1"/>
                  <a:pt x="1159" y="20"/>
                  <a:pt x="1048" y="60"/>
                </a:cubicBezTo>
                <a:cubicBezTo>
                  <a:pt x="476" y="274"/>
                  <a:pt x="0" y="1310"/>
                  <a:pt x="95" y="2036"/>
                </a:cubicBezTo>
                <a:cubicBezTo>
                  <a:pt x="181" y="2633"/>
                  <a:pt x="1018" y="2919"/>
                  <a:pt x="1739" y="2919"/>
                </a:cubicBezTo>
                <a:cubicBezTo>
                  <a:pt x="2025" y="2919"/>
                  <a:pt x="2293" y="2874"/>
                  <a:pt x="2488" y="2786"/>
                </a:cubicBezTo>
                <a:cubicBezTo>
                  <a:pt x="3084" y="2513"/>
                  <a:pt x="3167" y="1393"/>
                  <a:pt x="3036" y="858"/>
                </a:cubicBezTo>
                <a:cubicBezTo>
                  <a:pt x="2910" y="355"/>
                  <a:pt x="2069" y="1"/>
                  <a:pt x="1439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555;p38">
            <a:extLst>
              <a:ext uri="{FF2B5EF4-FFF2-40B4-BE49-F238E27FC236}">
                <a16:creationId xmlns:a16="http://schemas.microsoft.com/office/drawing/2014/main" id="{E10EDDF1-036C-44F2-AD03-0B44732FB9C0}"/>
              </a:ext>
            </a:extLst>
          </p:cNvPr>
          <p:cNvSpPr/>
          <p:nvPr/>
        </p:nvSpPr>
        <p:spPr>
          <a:xfrm rot="19913459">
            <a:off x="2301906" y="1669293"/>
            <a:ext cx="117340" cy="108118"/>
          </a:xfrm>
          <a:custGeom>
            <a:avLst/>
            <a:gdLst/>
            <a:ahLst/>
            <a:cxnLst/>
            <a:rect l="l" t="t" r="r" b="b"/>
            <a:pathLst>
              <a:path w="3168" h="2919" extrusionOk="0">
                <a:moveTo>
                  <a:pt x="1439" y="1"/>
                </a:moveTo>
                <a:cubicBezTo>
                  <a:pt x="1294" y="1"/>
                  <a:pt x="1159" y="20"/>
                  <a:pt x="1048" y="60"/>
                </a:cubicBezTo>
                <a:cubicBezTo>
                  <a:pt x="476" y="274"/>
                  <a:pt x="0" y="1310"/>
                  <a:pt x="95" y="2036"/>
                </a:cubicBezTo>
                <a:cubicBezTo>
                  <a:pt x="181" y="2633"/>
                  <a:pt x="1018" y="2919"/>
                  <a:pt x="1739" y="2919"/>
                </a:cubicBezTo>
                <a:cubicBezTo>
                  <a:pt x="2025" y="2919"/>
                  <a:pt x="2293" y="2874"/>
                  <a:pt x="2488" y="2786"/>
                </a:cubicBezTo>
                <a:cubicBezTo>
                  <a:pt x="3084" y="2513"/>
                  <a:pt x="3167" y="1393"/>
                  <a:pt x="3036" y="858"/>
                </a:cubicBezTo>
                <a:cubicBezTo>
                  <a:pt x="2910" y="355"/>
                  <a:pt x="2069" y="1"/>
                  <a:pt x="1439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555;p38">
            <a:extLst>
              <a:ext uri="{FF2B5EF4-FFF2-40B4-BE49-F238E27FC236}">
                <a16:creationId xmlns:a16="http://schemas.microsoft.com/office/drawing/2014/main" id="{C624DBC5-D580-4BB5-835C-ECCDC9C1219C}"/>
              </a:ext>
            </a:extLst>
          </p:cNvPr>
          <p:cNvSpPr/>
          <p:nvPr/>
        </p:nvSpPr>
        <p:spPr>
          <a:xfrm rot="19913459">
            <a:off x="2453861" y="1622396"/>
            <a:ext cx="117340" cy="108118"/>
          </a:xfrm>
          <a:custGeom>
            <a:avLst/>
            <a:gdLst/>
            <a:ahLst/>
            <a:cxnLst/>
            <a:rect l="l" t="t" r="r" b="b"/>
            <a:pathLst>
              <a:path w="3168" h="2919" extrusionOk="0">
                <a:moveTo>
                  <a:pt x="1439" y="1"/>
                </a:moveTo>
                <a:cubicBezTo>
                  <a:pt x="1294" y="1"/>
                  <a:pt x="1159" y="20"/>
                  <a:pt x="1048" y="60"/>
                </a:cubicBezTo>
                <a:cubicBezTo>
                  <a:pt x="476" y="274"/>
                  <a:pt x="0" y="1310"/>
                  <a:pt x="95" y="2036"/>
                </a:cubicBezTo>
                <a:cubicBezTo>
                  <a:pt x="181" y="2633"/>
                  <a:pt x="1018" y="2919"/>
                  <a:pt x="1739" y="2919"/>
                </a:cubicBezTo>
                <a:cubicBezTo>
                  <a:pt x="2025" y="2919"/>
                  <a:pt x="2293" y="2874"/>
                  <a:pt x="2488" y="2786"/>
                </a:cubicBezTo>
                <a:cubicBezTo>
                  <a:pt x="3084" y="2513"/>
                  <a:pt x="3167" y="1393"/>
                  <a:pt x="3036" y="858"/>
                </a:cubicBezTo>
                <a:cubicBezTo>
                  <a:pt x="2910" y="355"/>
                  <a:pt x="2069" y="1"/>
                  <a:pt x="1439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555;p38">
            <a:extLst>
              <a:ext uri="{FF2B5EF4-FFF2-40B4-BE49-F238E27FC236}">
                <a16:creationId xmlns:a16="http://schemas.microsoft.com/office/drawing/2014/main" id="{E3BEF5F1-59C4-44A0-9D29-0E49B847E5EF}"/>
              </a:ext>
            </a:extLst>
          </p:cNvPr>
          <p:cNvSpPr/>
          <p:nvPr/>
        </p:nvSpPr>
        <p:spPr>
          <a:xfrm rot="19913459">
            <a:off x="2033760" y="1916199"/>
            <a:ext cx="117340" cy="108118"/>
          </a:xfrm>
          <a:custGeom>
            <a:avLst/>
            <a:gdLst/>
            <a:ahLst/>
            <a:cxnLst/>
            <a:rect l="l" t="t" r="r" b="b"/>
            <a:pathLst>
              <a:path w="3168" h="2919" extrusionOk="0">
                <a:moveTo>
                  <a:pt x="1439" y="1"/>
                </a:moveTo>
                <a:cubicBezTo>
                  <a:pt x="1294" y="1"/>
                  <a:pt x="1159" y="20"/>
                  <a:pt x="1048" y="60"/>
                </a:cubicBezTo>
                <a:cubicBezTo>
                  <a:pt x="476" y="274"/>
                  <a:pt x="0" y="1310"/>
                  <a:pt x="95" y="2036"/>
                </a:cubicBezTo>
                <a:cubicBezTo>
                  <a:pt x="181" y="2633"/>
                  <a:pt x="1018" y="2919"/>
                  <a:pt x="1739" y="2919"/>
                </a:cubicBezTo>
                <a:cubicBezTo>
                  <a:pt x="2025" y="2919"/>
                  <a:pt x="2293" y="2874"/>
                  <a:pt x="2488" y="2786"/>
                </a:cubicBezTo>
                <a:cubicBezTo>
                  <a:pt x="3084" y="2513"/>
                  <a:pt x="3167" y="1393"/>
                  <a:pt x="3036" y="858"/>
                </a:cubicBezTo>
                <a:cubicBezTo>
                  <a:pt x="2910" y="355"/>
                  <a:pt x="2069" y="1"/>
                  <a:pt x="1439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555;p38">
            <a:extLst>
              <a:ext uri="{FF2B5EF4-FFF2-40B4-BE49-F238E27FC236}">
                <a16:creationId xmlns:a16="http://schemas.microsoft.com/office/drawing/2014/main" id="{5621C206-C1E8-4B78-9EC2-17558028B808}"/>
              </a:ext>
            </a:extLst>
          </p:cNvPr>
          <p:cNvSpPr/>
          <p:nvPr/>
        </p:nvSpPr>
        <p:spPr>
          <a:xfrm rot="19913459">
            <a:off x="2095817" y="2093341"/>
            <a:ext cx="117340" cy="108118"/>
          </a:xfrm>
          <a:custGeom>
            <a:avLst/>
            <a:gdLst/>
            <a:ahLst/>
            <a:cxnLst/>
            <a:rect l="l" t="t" r="r" b="b"/>
            <a:pathLst>
              <a:path w="3168" h="2919" extrusionOk="0">
                <a:moveTo>
                  <a:pt x="1439" y="1"/>
                </a:moveTo>
                <a:cubicBezTo>
                  <a:pt x="1294" y="1"/>
                  <a:pt x="1159" y="20"/>
                  <a:pt x="1048" y="60"/>
                </a:cubicBezTo>
                <a:cubicBezTo>
                  <a:pt x="476" y="274"/>
                  <a:pt x="0" y="1310"/>
                  <a:pt x="95" y="2036"/>
                </a:cubicBezTo>
                <a:cubicBezTo>
                  <a:pt x="181" y="2633"/>
                  <a:pt x="1018" y="2919"/>
                  <a:pt x="1739" y="2919"/>
                </a:cubicBezTo>
                <a:cubicBezTo>
                  <a:pt x="2025" y="2919"/>
                  <a:pt x="2293" y="2874"/>
                  <a:pt x="2488" y="2786"/>
                </a:cubicBezTo>
                <a:cubicBezTo>
                  <a:pt x="3084" y="2513"/>
                  <a:pt x="3167" y="1393"/>
                  <a:pt x="3036" y="858"/>
                </a:cubicBezTo>
                <a:cubicBezTo>
                  <a:pt x="2910" y="355"/>
                  <a:pt x="2069" y="1"/>
                  <a:pt x="1439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555;p38">
            <a:extLst>
              <a:ext uri="{FF2B5EF4-FFF2-40B4-BE49-F238E27FC236}">
                <a16:creationId xmlns:a16="http://schemas.microsoft.com/office/drawing/2014/main" id="{397F220A-1C24-46B4-A276-0C0BB6D95AE6}"/>
              </a:ext>
            </a:extLst>
          </p:cNvPr>
          <p:cNvSpPr/>
          <p:nvPr/>
        </p:nvSpPr>
        <p:spPr>
          <a:xfrm rot="19913459">
            <a:off x="2206083" y="1875430"/>
            <a:ext cx="117340" cy="108118"/>
          </a:xfrm>
          <a:custGeom>
            <a:avLst/>
            <a:gdLst/>
            <a:ahLst/>
            <a:cxnLst/>
            <a:rect l="l" t="t" r="r" b="b"/>
            <a:pathLst>
              <a:path w="3168" h="2919" extrusionOk="0">
                <a:moveTo>
                  <a:pt x="1439" y="1"/>
                </a:moveTo>
                <a:cubicBezTo>
                  <a:pt x="1294" y="1"/>
                  <a:pt x="1159" y="20"/>
                  <a:pt x="1048" y="60"/>
                </a:cubicBezTo>
                <a:cubicBezTo>
                  <a:pt x="476" y="274"/>
                  <a:pt x="0" y="1310"/>
                  <a:pt x="95" y="2036"/>
                </a:cubicBezTo>
                <a:cubicBezTo>
                  <a:pt x="181" y="2633"/>
                  <a:pt x="1018" y="2919"/>
                  <a:pt x="1739" y="2919"/>
                </a:cubicBezTo>
                <a:cubicBezTo>
                  <a:pt x="2025" y="2919"/>
                  <a:pt x="2293" y="2874"/>
                  <a:pt x="2488" y="2786"/>
                </a:cubicBezTo>
                <a:cubicBezTo>
                  <a:pt x="3084" y="2513"/>
                  <a:pt x="3167" y="1393"/>
                  <a:pt x="3036" y="858"/>
                </a:cubicBezTo>
                <a:cubicBezTo>
                  <a:pt x="2910" y="355"/>
                  <a:pt x="2069" y="1"/>
                  <a:pt x="1439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555;p38">
            <a:extLst>
              <a:ext uri="{FF2B5EF4-FFF2-40B4-BE49-F238E27FC236}">
                <a16:creationId xmlns:a16="http://schemas.microsoft.com/office/drawing/2014/main" id="{19664054-B4A4-40DD-A60B-4E766422A6B1}"/>
              </a:ext>
            </a:extLst>
          </p:cNvPr>
          <p:cNvSpPr/>
          <p:nvPr/>
        </p:nvSpPr>
        <p:spPr>
          <a:xfrm rot="19913459">
            <a:off x="2253949" y="2041948"/>
            <a:ext cx="117340" cy="108118"/>
          </a:xfrm>
          <a:custGeom>
            <a:avLst/>
            <a:gdLst/>
            <a:ahLst/>
            <a:cxnLst/>
            <a:rect l="l" t="t" r="r" b="b"/>
            <a:pathLst>
              <a:path w="3168" h="2919" extrusionOk="0">
                <a:moveTo>
                  <a:pt x="1439" y="1"/>
                </a:moveTo>
                <a:cubicBezTo>
                  <a:pt x="1294" y="1"/>
                  <a:pt x="1159" y="20"/>
                  <a:pt x="1048" y="60"/>
                </a:cubicBezTo>
                <a:cubicBezTo>
                  <a:pt x="476" y="274"/>
                  <a:pt x="0" y="1310"/>
                  <a:pt x="95" y="2036"/>
                </a:cubicBezTo>
                <a:cubicBezTo>
                  <a:pt x="181" y="2633"/>
                  <a:pt x="1018" y="2919"/>
                  <a:pt x="1739" y="2919"/>
                </a:cubicBezTo>
                <a:cubicBezTo>
                  <a:pt x="2025" y="2919"/>
                  <a:pt x="2293" y="2874"/>
                  <a:pt x="2488" y="2786"/>
                </a:cubicBezTo>
                <a:cubicBezTo>
                  <a:pt x="3084" y="2513"/>
                  <a:pt x="3167" y="1393"/>
                  <a:pt x="3036" y="858"/>
                </a:cubicBezTo>
                <a:cubicBezTo>
                  <a:pt x="2910" y="355"/>
                  <a:pt x="2069" y="1"/>
                  <a:pt x="1439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555;p38">
            <a:extLst>
              <a:ext uri="{FF2B5EF4-FFF2-40B4-BE49-F238E27FC236}">
                <a16:creationId xmlns:a16="http://schemas.microsoft.com/office/drawing/2014/main" id="{8AF84B5B-C8B3-4AD4-A6F1-75F19AF182FF}"/>
              </a:ext>
            </a:extLst>
          </p:cNvPr>
          <p:cNvSpPr/>
          <p:nvPr/>
        </p:nvSpPr>
        <p:spPr>
          <a:xfrm rot="19913459">
            <a:off x="2370820" y="1831118"/>
            <a:ext cx="117340" cy="108118"/>
          </a:xfrm>
          <a:custGeom>
            <a:avLst/>
            <a:gdLst/>
            <a:ahLst/>
            <a:cxnLst/>
            <a:rect l="l" t="t" r="r" b="b"/>
            <a:pathLst>
              <a:path w="3168" h="2919" extrusionOk="0">
                <a:moveTo>
                  <a:pt x="1439" y="1"/>
                </a:moveTo>
                <a:cubicBezTo>
                  <a:pt x="1294" y="1"/>
                  <a:pt x="1159" y="20"/>
                  <a:pt x="1048" y="60"/>
                </a:cubicBezTo>
                <a:cubicBezTo>
                  <a:pt x="476" y="274"/>
                  <a:pt x="0" y="1310"/>
                  <a:pt x="95" y="2036"/>
                </a:cubicBezTo>
                <a:cubicBezTo>
                  <a:pt x="181" y="2633"/>
                  <a:pt x="1018" y="2919"/>
                  <a:pt x="1739" y="2919"/>
                </a:cubicBezTo>
                <a:cubicBezTo>
                  <a:pt x="2025" y="2919"/>
                  <a:pt x="2293" y="2874"/>
                  <a:pt x="2488" y="2786"/>
                </a:cubicBezTo>
                <a:cubicBezTo>
                  <a:pt x="3084" y="2513"/>
                  <a:pt x="3167" y="1393"/>
                  <a:pt x="3036" y="858"/>
                </a:cubicBezTo>
                <a:cubicBezTo>
                  <a:pt x="2910" y="355"/>
                  <a:pt x="2069" y="1"/>
                  <a:pt x="1439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555;p38">
            <a:extLst>
              <a:ext uri="{FF2B5EF4-FFF2-40B4-BE49-F238E27FC236}">
                <a16:creationId xmlns:a16="http://schemas.microsoft.com/office/drawing/2014/main" id="{AB4C16DF-6DBA-4E7C-A67B-5ED7AE89E9C4}"/>
              </a:ext>
            </a:extLst>
          </p:cNvPr>
          <p:cNvSpPr/>
          <p:nvPr/>
        </p:nvSpPr>
        <p:spPr>
          <a:xfrm rot="19913459">
            <a:off x="2413318" y="2001420"/>
            <a:ext cx="117340" cy="108118"/>
          </a:xfrm>
          <a:custGeom>
            <a:avLst/>
            <a:gdLst/>
            <a:ahLst/>
            <a:cxnLst/>
            <a:rect l="l" t="t" r="r" b="b"/>
            <a:pathLst>
              <a:path w="3168" h="2919" extrusionOk="0">
                <a:moveTo>
                  <a:pt x="1439" y="1"/>
                </a:moveTo>
                <a:cubicBezTo>
                  <a:pt x="1294" y="1"/>
                  <a:pt x="1159" y="20"/>
                  <a:pt x="1048" y="60"/>
                </a:cubicBezTo>
                <a:cubicBezTo>
                  <a:pt x="476" y="274"/>
                  <a:pt x="0" y="1310"/>
                  <a:pt x="95" y="2036"/>
                </a:cubicBezTo>
                <a:cubicBezTo>
                  <a:pt x="181" y="2633"/>
                  <a:pt x="1018" y="2919"/>
                  <a:pt x="1739" y="2919"/>
                </a:cubicBezTo>
                <a:cubicBezTo>
                  <a:pt x="2025" y="2919"/>
                  <a:pt x="2293" y="2874"/>
                  <a:pt x="2488" y="2786"/>
                </a:cubicBezTo>
                <a:cubicBezTo>
                  <a:pt x="3084" y="2513"/>
                  <a:pt x="3167" y="1393"/>
                  <a:pt x="3036" y="858"/>
                </a:cubicBezTo>
                <a:cubicBezTo>
                  <a:pt x="2910" y="355"/>
                  <a:pt x="2069" y="1"/>
                  <a:pt x="1439" y="1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566;p38">
            <a:extLst>
              <a:ext uri="{FF2B5EF4-FFF2-40B4-BE49-F238E27FC236}">
                <a16:creationId xmlns:a16="http://schemas.microsoft.com/office/drawing/2014/main" id="{2C30081A-6FD9-4C79-98BA-62D87BF25117}"/>
              </a:ext>
            </a:extLst>
          </p:cNvPr>
          <p:cNvSpPr/>
          <p:nvPr/>
        </p:nvSpPr>
        <p:spPr>
          <a:xfrm rot="19913459">
            <a:off x="2485206" y="1787680"/>
            <a:ext cx="157899" cy="238422"/>
          </a:xfrm>
          <a:custGeom>
            <a:avLst/>
            <a:gdLst/>
            <a:ahLst/>
            <a:cxnLst/>
            <a:rect l="l" t="t" r="r" b="b"/>
            <a:pathLst>
              <a:path w="4263" h="6437" extrusionOk="0">
                <a:moveTo>
                  <a:pt x="2556" y="0"/>
                </a:moveTo>
                <a:cubicBezTo>
                  <a:pt x="2403" y="0"/>
                  <a:pt x="2262" y="21"/>
                  <a:pt x="2143" y="65"/>
                </a:cubicBezTo>
                <a:cubicBezTo>
                  <a:pt x="1572" y="267"/>
                  <a:pt x="0" y="4827"/>
                  <a:pt x="107" y="5554"/>
                </a:cubicBezTo>
                <a:cubicBezTo>
                  <a:pt x="184" y="6151"/>
                  <a:pt x="1025" y="6436"/>
                  <a:pt x="1745" y="6436"/>
                </a:cubicBezTo>
                <a:cubicBezTo>
                  <a:pt x="2030" y="6436"/>
                  <a:pt x="2296" y="6391"/>
                  <a:pt x="2489" y="6304"/>
                </a:cubicBezTo>
                <a:cubicBezTo>
                  <a:pt x="3084" y="6030"/>
                  <a:pt x="4263" y="1386"/>
                  <a:pt x="4132" y="851"/>
                </a:cubicBezTo>
                <a:cubicBezTo>
                  <a:pt x="4007" y="352"/>
                  <a:pt x="3188" y="0"/>
                  <a:pt x="2556" y="0"/>
                </a:cubicBezTo>
                <a:close/>
              </a:path>
            </a:pathLst>
          </a:custGeom>
          <a:solidFill>
            <a:srgbClr val="FFC71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FAAA623-787C-42BC-97DC-1CDD5FCC1F63}"/>
              </a:ext>
            </a:extLst>
          </p:cNvPr>
          <p:cNvSpPr txBox="1"/>
          <p:nvPr/>
        </p:nvSpPr>
        <p:spPr>
          <a:xfrm>
            <a:off x="2679582" y="1386294"/>
            <a:ext cx="41763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Soma das medidas dos Ângulos Internos e Externos de um Polígono</a:t>
            </a:r>
          </a:p>
        </p:txBody>
      </p:sp>
    </p:spTree>
    <p:extLst>
      <p:ext uri="{BB962C8B-B14F-4D97-AF65-F5344CB8AC3E}">
        <p14:creationId xmlns:p14="http://schemas.microsoft.com/office/powerpoint/2010/main" val="2016762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3645453-190B-4217-A2E8-0F5422947C7C}"/>
              </a:ext>
            </a:extLst>
          </p:cNvPr>
          <p:cNvSpPr/>
          <p:nvPr/>
        </p:nvSpPr>
        <p:spPr>
          <a:xfrm>
            <a:off x="1042160" y="1283562"/>
            <a:ext cx="1282262" cy="1261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Pentágono 8">
            <a:extLst>
              <a:ext uri="{FF2B5EF4-FFF2-40B4-BE49-F238E27FC236}">
                <a16:creationId xmlns:a16="http://schemas.microsoft.com/office/drawing/2014/main" id="{F02C685D-FC24-4028-B967-DB17FF64A4F8}"/>
              </a:ext>
            </a:extLst>
          </p:cNvPr>
          <p:cNvSpPr/>
          <p:nvPr/>
        </p:nvSpPr>
        <p:spPr>
          <a:xfrm>
            <a:off x="2840352" y="1100456"/>
            <a:ext cx="1410159" cy="1399142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5AD228D-DD10-4E28-9DE6-4AD55FCB5985}"/>
              </a:ext>
            </a:extLst>
          </p:cNvPr>
          <p:cNvCxnSpPr>
            <a:stCxn id="9" idx="2"/>
            <a:endCxn id="9" idx="0"/>
          </p:cNvCxnSpPr>
          <p:nvPr/>
        </p:nvCxnSpPr>
        <p:spPr>
          <a:xfrm flipV="1">
            <a:off x="3109669" y="1100456"/>
            <a:ext cx="435763" cy="139913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90CB936-B1C9-48E7-8A0F-2CF9EC8F5F53}"/>
              </a:ext>
            </a:extLst>
          </p:cNvPr>
          <p:cNvCxnSpPr>
            <a:stCxn id="9" idx="2"/>
            <a:endCxn id="9" idx="5"/>
          </p:cNvCxnSpPr>
          <p:nvPr/>
        </p:nvCxnSpPr>
        <p:spPr>
          <a:xfrm flipV="1">
            <a:off x="3109669" y="1634879"/>
            <a:ext cx="1140841" cy="864715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xágono 13">
            <a:extLst>
              <a:ext uri="{FF2B5EF4-FFF2-40B4-BE49-F238E27FC236}">
                <a16:creationId xmlns:a16="http://schemas.microsoft.com/office/drawing/2014/main" id="{6780D8A1-A9C3-4840-B7EE-A998CCADCB73}"/>
              </a:ext>
            </a:extLst>
          </p:cNvPr>
          <p:cNvSpPr/>
          <p:nvPr/>
        </p:nvSpPr>
        <p:spPr>
          <a:xfrm>
            <a:off x="4812296" y="1123865"/>
            <a:ext cx="1597448" cy="1399138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3675B5E-6A47-4DDF-80C5-D1C47EEEDCD6}"/>
              </a:ext>
            </a:extLst>
          </p:cNvPr>
          <p:cNvCxnSpPr>
            <a:stCxn id="14" idx="2"/>
            <a:endCxn id="14" idx="4"/>
          </p:cNvCxnSpPr>
          <p:nvPr/>
        </p:nvCxnSpPr>
        <p:spPr>
          <a:xfrm flipV="1">
            <a:off x="5162081" y="1123865"/>
            <a:ext cx="0" cy="139913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B8BF02F-FF97-4BB3-914C-0E8396427065}"/>
              </a:ext>
            </a:extLst>
          </p:cNvPr>
          <p:cNvCxnSpPr>
            <a:stCxn id="14" idx="2"/>
            <a:endCxn id="14" idx="5"/>
          </p:cNvCxnSpPr>
          <p:nvPr/>
        </p:nvCxnSpPr>
        <p:spPr>
          <a:xfrm flipV="1">
            <a:off x="5162081" y="1123865"/>
            <a:ext cx="897879" cy="1399138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F61C24F-5899-456A-9978-48CD495AD819}"/>
              </a:ext>
            </a:extLst>
          </p:cNvPr>
          <p:cNvCxnSpPr>
            <a:stCxn id="14" idx="2"/>
            <a:endCxn id="14" idx="0"/>
          </p:cNvCxnSpPr>
          <p:nvPr/>
        </p:nvCxnSpPr>
        <p:spPr>
          <a:xfrm flipV="1">
            <a:off x="5162081" y="1823434"/>
            <a:ext cx="1247663" cy="69956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decágono 21">
            <a:extLst>
              <a:ext uri="{FF2B5EF4-FFF2-40B4-BE49-F238E27FC236}">
                <a16:creationId xmlns:a16="http://schemas.microsoft.com/office/drawing/2014/main" id="{88815250-DD85-4353-8D8F-24F0947F2A0D}"/>
              </a:ext>
            </a:extLst>
          </p:cNvPr>
          <p:cNvSpPr/>
          <p:nvPr/>
        </p:nvSpPr>
        <p:spPr>
          <a:xfrm>
            <a:off x="6811093" y="1100456"/>
            <a:ext cx="1482947" cy="1523153"/>
          </a:xfrm>
          <a:prstGeom prst="dodec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7312FEDF-AA2D-4C02-8304-7EB50DD861C5}"/>
              </a:ext>
            </a:extLst>
          </p:cNvPr>
          <p:cNvCxnSpPr>
            <a:stCxn id="22" idx="7"/>
            <a:endCxn id="22" idx="9"/>
          </p:cNvCxnSpPr>
          <p:nvPr/>
        </p:nvCxnSpPr>
        <p:spPr>
          <a:xfrm flipV="1">
            <a:off x="6811093" y="1304530"/>
            <a:ext cx="198687" cy="761577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0671A9F4-8C91-440B-97E0-3908711716A4}"/>
              </a:ext>
            </a:extLst>
          </p:cNvPr>
          <p:cNvCxnSpPr>
            <a:cxnSpLocks/>
          </p:cNvCxnSpPr>
          <p:nvPr/>
        </p:nvCxnSpPr>
        <p:spPr>
          <a:xfrm flipV="1">
            <a:off x="6837731" y="1080585"/>
            <a:ext cx="542786" cy="96565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130BD17-AD46-48C5-8AEB-EADB2B5C4DDB}"/>
              </a:ext>
            </a:extLst>
          </p:cNvPr>
          <p:cNvCxnSpPr>
            <a:stCxn id="22" idx="7"/>
            <a:endCxn id="22" idx="11"/>
          </p:cNvCxnSpPr>
          <p:nvPr/>
        </p:nvCxnSpPr>
        <p:spPr>
          <a:xfrm flipV="1">
            <a:off x="6811093" y="1100456"/>
            <a:ext cx="940161" cy="96565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3CBC7531-6E2B-46C1-82E3-3613BF459234}"/>
              </a:ext>
            </a:extLst>
          </p:cNvPr>
          <p:cNvCxnSpPr>
            <a:stCxn id="22" idx="7"/>
            <a:endCxn id="22" idx="0"/>
          </p:cNvCxnSpPr>
          <p:nvPr/>
        </p:nvCxnSpPr>
        <p:spPr>
          <a:xfrm flipV="1">
            <a:off x="6811093" y="1304530"/>
            <a:ext cx="1284260" cy="76157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B3F5B121-58EB-481E-9BAF-034DF6CB8271}"/>
              </a:ext>
            </a:extLst>
          </p:cNvPr>
          <p:cNvCxnSpPr>
            <a:stCxn id="22" idx="7"/>
            <a:endCxn id="22" idx="1"/>
          </p:cNvCxnSpPr>
          <p:nvPr/>
        </p:nvCxnSpPr>
        <p:spPr>
          <a:xfrm flipV="1">
            <a:off x="6811093" y="1657958"/>
            <a:ext cx="1482947" cy="40814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99F98FE0-0C23-4A6E-8CAF-3388F2920DC5}"/>
              </a:ext>
            </a:extLst>
          </p:cNvPr>
          <p:cNvCxnSpPr>
            <a:stCxn id="22" idx="7"/>
            <a:endCxn id="22" idx="2"/>
          </p:cNvCxnSpPr>
          <p:nvPr/>
        </p:nvCxnSpPr>
        <p:spPr>
          <a:xfrm>
            <a:off x="6811093" y="2066107"/>
            <a:ext cx="148294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3EC6D9C3-7E32-4A2C-BBA8-D3CD93BAA70D}"/>
              </a:ext>
            </a:extLst>
          </p:cNvPr>
          <p:cNvCxnSpPr>
            <a:stCxn id="22" idx="7"/>
            <a:endCxn id="22" idx="3"/>
          </p:cNvCxnSpPr>
          <p:nvPr/>
        </p:nvCxnSpPr>
        <p:spPr>
          <a:xfrm>
            <a:off x="6811093" y="2066107"/>
            <a:ext cx="1284260" cy="35342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569C0008-B828-4F94-B19A-211BFA3793A0}"/>
              </a:ext>
            </a:extLst>
          </p:cNvPr>
          <p:cNvCxnSpPr>
            <a:stCxn id="22" idx="7"/>
            <a:endCxn id="22" idx="4"/>
          </p:cNvCxnSpPr>
          <p:nvPr/>
        </p:nvCxnSpPr>
        <p:spPr>
          <a:xfrm>
            <a:off x="6811093" y="2066107"/>
            <a:ext cx="940161" cy="5575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A3C56BDC-7BF3-4332-90F8-0F2911F06287}"/>
              </a:ext>
            </a:extLst>
          </p:cNvPr>
          <p:cNvCxnSpPr>
            <a:stCxn id="22" idx="7"/>
            <a:endCxn id="22" idx="5"/>
          </p:cNvCxnSpPr>
          <p:nvPr/>
        </p:nvCxnSpPr>
        <p:spPr>
          <a:xfrm>
            <a:off x="6811093" y="2066107"/>
            <a:ext cx="542786" cy="5575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riângulo Retângulo 47">
            <a:extLst>
              <a:ext uri="{FF2B5EF4-FFF2-40B4-BE49-F238E27FC236}">
                <a16:creationId xmlns:a16="http://schemas.microsoft.com/office/drawing/2014/main" id="{E0E2DF78-2943-4781-BE60-2970EB237170}"/>
              </a:ext>
            </a:extLst>
          </p:cNvPr>
          <p:cNvSpPr/>
          <p:nvPr/>
        </p:nvSpPr>
        <p:spPr>
          <a:xfrm flipH="1">
            <a:off x="1120680" y="1283562"/>
            <a:ext cx="1176886" cy="1239443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B7B147F-FA53-4161-917B-B4B30562CF38}"/>
              </a:ext>
            </a:extLst>
          </p:cNvPr>
          <p:cNvCxnSpPr/>
          <p:nvPr/>
        </p:nvCxnSpPr>
        <p:spPr>
          <a:xfrm flipV="1">
            <a:off x="1048647" y="1261764"/>
            <a:ext cx="1282262" cy="1261241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E257075-59F8-4D33-B292-36BA3BEA9085}"/>
              </a:ext>
            </a:extLst>
          </p:cNvPr>
          <p:cNvSpPr txBox="1"/>
          <p:nvPr/>
        </p:nvSpPr>
        <p:spPr>
          <a:xfrm>
            <a:off x="1709123" y="148305"/>
            <a:ext cx="574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DIAGONAIS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F206FCE6-FF73-473B-8926-680CD562B513}"/>
              </a:ext>
            </a:extLst>
          </p:cNvPr>
          <p:cNvSpPr txBox="1"/>
          <p:nvPr/>
        </p:nvSpPr>
        <p:spPr>
          <a:xfrm>
            <a:off x="635827" y="3528396"/>
            <a:ext cx="78923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DIAGONAL</a:t>
            </a:r>
            <a:r>
              <a:rPr lang="pt-BR" sz="2600" dirty="0"/>
              <a:t> de um polígono é todo segmento de reta que liga dois vértices não consecutivos.</a:t>
            </a:r>
          </a:p>
        </p:txBody>
      </p:sp>
    </p:spTree>
    <p:extLst>
      <p:ext uri="{BB962C8B-B14F-4D97-AF65-F5344CB8AC3E}">
        <p14:creationId xmlns:p14="http://schemas.microsoft.com/office/powerpoint/2010/main" val="3153905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3645453-190B-4217-A2E8-0F5422947C7C}"/>
              </a:ext>
            </a:extLst>
          </p:cNvPr>
          <p:cNvSpPr/>
          <p:nvPr/>
        </p:nvSpPr>
        <p:spPr>
          <a:xfrm>
            <a:off x="1047968" y="1479154"/>
            <a:ext cx="1282262" cy="12612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Pentágono 8">
            <a:extLst>
              <a:ext uri="{FF2B5EF4-FFF2-40B4-BE49-F238E27FC236}">
                <a16:creationId xmlns:a16="http://schemas.microsoft.com/office/drawing/2014/main" id="{F02C685D-FC24-4028-B967-DB17FF64A4F8}"/>
              </a:ext>
            </a:extLst>
          </p:cNvPr>
          <p:cNvSpPr/>
          <p:nvPr/>
        </p:nvSpPr>
        <p:spPr>
          <a:xfrm>
            <a:off x="2885147" y="1284767"/>
            <a:ext cx="1410159" cy="1399142"/>
          </a:xfrm>
          <a:prstGeom prst="pent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25AD228D-DD10-4E28-9DE6-4AD55FCB5985}"/>
              </a:ext>
            </a:extLst>
          </p:cNvPr>
          <p:cNvCxnSpPr>
            <a:stCxn id="9" idx="2"/>
            <a:endCxn id="9" idx="0"/>
          </p:cNvCxnSpPr>
          <p:nvPr/>
        </p:nvCxnSpPr>
        <p:spPr>
          <a:xfrm flipV="1">
            <a:off x="3154464" y="1284767"/>
            <a:ext cx="435763" cy="139913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490CB936-B1C9-48E7-8A0F-2CF9EC8F5F53}"/>
              </a:ext>
            </a:extLst>
          </p:cNvPr>
          <p:cNvCxnSpPr>
            <a:stCxn id="9" idx="2"/>
            <a:endCxn id="9" idx="5"/>
          </p:cNvCxnSpPr>
          <p:nvPr/>
        </p:nvCxnSpPr>
        <p:spPr>
          <a:xfrm flipV="1">
            <a:off x="3154464" y="1819190"/>
            <a:ext cx="1140841" cy="864715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Hexágono 13">
            <a:extLst>
              <a:ext uri="{FF2B5EF4-FFF2-40B4-BE49-F238E27FC236}">
                <a16:creationId xmlns:a16="http://schemas.microsoft.com/office/drawing/2014/main" id="{6780D8A1-A9C3-4840-B7EE-A998CCADCB73}"/>
              </a:ext>
            </a:extLst>
          </p:cNvPr>
          <p:cNvSpPr/>
          <p:nvPr/>
        </p:nvSpPr>
        <p:spPr>
          <a:xfrm>
            <a:off x="4923257" y="1249509"/>
            <a:ext cx="1597448" cy="1399138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83675B5E-6A47-4DDF-80C5-D1C47EEEDCD6}"/>
              </a:ext>
            </a:extLst>
          </p:cNvPr>
          <p:cNvCxnSpPr>
            <a:stCxn id="14" idx="2"/>
            <a:endCxn id="14" idx="4"/>
          </p:cNvCxnSpPr>
          <p:nvPr/>
        </p:nvCxnSpPr>
        <p:spPr>
          <a:xfrm flipV="1">
            <a:off x="5273042" y="1249509"/>
            <a:ext cx="0" cy="139913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FB8BF02F-FF97-4BB3-914C-0E8396427065}"/>
              </a:ext>
            </a:extLst>
          </p:cNvPr>
          <p:cNvCxnSpPr>
            <a:stCxn id="14" idx="2"/>
            <a:endCxn id="14" idx="5"/>
          </p:cNvCxnSpPr>
          <p:nvPr/>
        </p:nvCxnSpPr>
        <p:spPr>
          <a:xfrm flipV="1">
            <a:off x="5273042" y="1249509"/>
            <a:ext cx="897879" cy="1399138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CF61C24F-5899-456A-9978-48CD495AD819}"/>
              </a:ext>
            </a:extLst>
          </p:cNvPr>
          <p:cNvCxnSpPr>
            <a:stCxn id="14" idx="2"/>
            <a:endCxn id="14" idx="0"/>
          </p:cNvCxnSpPr>
          <p:nvPr/>
        </p:nvCxnSpPr>
        <p:spPr>
          <a:xfrm flipV="1">
            <a:off x="5273042" y="1949078"/>
            <a:ext cx="1247663" cy="69956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decágono 21">
            <a:extLst>
              <a:ext uri="{FF2B5EF4-FFF2-40B4-BE49-F238E27FC236}">
                <a16:creationId xmlns:a16="http://schemas.microsoft.com/office/drawing/2014/main" id="{88815250-DD85-4353-8D8F-24F0947F2A0D}"/>
              </a:ext>
            </a:extLst>
          </p:cNvPr>
          <p:cNvSpPr/>
          <p:nvPr/>
        </p:nvSpPr>
        <p:spPr>
          <a:xfrm>
            <a:off x="6934368" y="1199286"/>
            <a:ext cx="1482947" cy="1523153"/>
          </a:xfrm>
          <a:prstGeom prst="dodec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7312FEDF-AA2D-4C02-8304-7EB50DD861C5}"/>
              </a:ext>
            </a:extLst>
          </p:cNvPr>
          <p:cNvCxnSpPr>
            <a:cxnSpLocks/>
            <a:stCxn id="22" idx="7"/>
            <a:endCxn id="22" idx="9"/>
          </p:cNvCxnSpPr>
          <p:nvPr/>
        </p:nvCxnSpPr>
        <p:spPr>
          <a:xfrm flipV="1">
            <a:off x="6934368" y="1403360"/>
            <a:ext cx="198687" cy="761577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0671A9F4-8C91-440B-97E0-3908711716A4}"/>
              </a:ext>
            </a:extLst>
          </p:cNvPr>
          <p:cNvCxnSpPr>
            <a:stCxn id="22" idx="7"/>
            <a:endCxn id="22" idx="10"/>
          </p:cNvCxnSpPr>
          <p:nvPr/>
        </p:nvCxnSpPr>
        <p:spPr>
          <a:xfrm flipV="1">
            <a:off x="6934368" y="1199286"/>
            <a:ext cx="542786" cy="96565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3130BD17-AD46-48C5-8AEB-EADB2B5C4DDB}"/>
              </a:ext>
            </a:extLst>
          </p:cNvPr>
          <p:cNvCxnSpPr>
            <a:stCxn id="22" idx="7"/>
            <a:endCxn id="22" idx="11"/>
          </p:cNvCxnSpPr>
          <p:nvPr/>
        </p:nvCxnSpPr>
        <p:spPr>
          <a:xfrm flipV="1">
            <a:off x="6934368" y="1199286"/>
            <a:ext cx="940161" cy="965651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3CBC7531-6E2B-46C1-82E3-3613BF459234}"/>
              </a:ext>
            </a:extLst>
          </p:cNvPr>
          <p:cNvCxnSpPr>
            <a:stCxn id="22" idx="7"/>
            <a:endCxn id="22" idx="0"/>
          </p:cNvCxnSpPr>
          <p:nvPr/>
        </p:nvCxnSpPr>
        <p:spPr>
          <a:xfrm flipV="1">
            <a:off x="6934368" y="1403360"/>
            <a:ext cx="1284260" cy="761577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B3F5B121-58EB-481E-9BAF-034DF6CB8271}"/>
              </a:ext>
            </a:extLst>
          </p:cNvPr>
          <p:cNvCxnSpPr>
            <a:stCxn id="22" idx="7"/>
            <a:endCxn id="22" idx="1"/>
          </p:cNvCxnSpPr>
          <p:nvPr/>
        </p:nvCxnSpPr>
        <p:spPr>
          <a:xfrm flipV="1">
            <a:off x="6934368" y="1756788"/>
            <a:ext cx="1482947" cy="408149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99F98FE0-0C23-4A6E-8CAF-3388F2920DC5}"/>
              </a:ext>
            </a:extLst>
          </p:cNvPr>
          <p:cNvCxnSpPr>
            <a:stCxn id="22" idx="7"/>
            <a:endCxn id="22" idx="2"/>
          </p:cNvCxnSpPr>
          <p:nvPr/>
        </p:nvCxnSpPr>
        <p:spPr>
          <a:xfrm>
            <a:off x="6934368" y="2164937"/>
            <a:ext cx="1482947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3EC6D9C3-7E32-4A2C-BBA8-D3CD93BAA70D}"/>
              </a:ext>
            </a:extLst>
          </p:cNvPr>
          <p:cNvCxnSpPr>
            <a:cxnSpLocks/>
            <a:stCxn id="22" idx="7"/>
            <a:endCxn id="22" idx="3"/>
          </p:cNvCxnSpPr>
          <p:nvPr/>
        </p:nvCxnSpPr>
        <p:spPr>
          <a:xfrm>
            <a:off x="6934368" y="2164937"/>
            <a:ext cx="1284260" cy="35342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569C0008-B828-4F94-B19A-211BFA3793A0}"/>
              </a:ext>
            </a:extLst>
          </p:cNvPr>
          <p:cNvCxnSpPr>
            <a:stCxn id="22" idx="7"/>
            <a:endCxn id="22" idx="4"/>
          </p:cNvCxnSpPr>
          <p:nvPr/>
        </p:nvCxnSpPr>
        <p:spPr>
          <a:xfrm>
            <a:off x="6934368" y="2164937"/>
            <a:ext cx="940161" cy="5575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A3C56BDC-7BF3-4332-90F8-0F2911F06287}"/>
              </a:ext>
            </a:extLst>
          </p:cNvPr>
          <p:cNvCxnSpPr>
            <a:stCxn id="22" idx="7"/>
            <a:endCxn id="22" idx="5"/>
          </p:cNvCxnSpPr>
          <p:nvPr/>
        </p:nvCxnSpPr>
        <p:spPr>
          <a:xfrm>
            <a:off x="6934368" y="2164937"/>
            <a:ext cx="542786" cy="557502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AFF464E-6155-43C6-908B-972750D6E255}"/>
                  </a:ext>
                </a:extLst>
              </p:cNvPr>
              <p:cNvSpPr txBox="1"/>
              <p:nvPr/>
            </p:nvSpPr>
            <p:spPr>
              <a:xfrm>
                <a:off x="1047968" y="2831879"/>
                <a:ext cx="128226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pt-BR" sz="2600" b="1" dirty="0"/>
              </a:p>
            </p:txBody>
          </p:sp>
        </mc:Choice>
        <mc:Fallback xmlns=""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id="{6AFF464E-6155-43C6-908B-972750D6E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968" y="2831879"/>
                <a:ext cx="1282262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24D0ACA-A4A8-4A26-B0AD-436137E2B4D8}"/>
                  </a:ext>
                </a:extLst>
              </p:cNvPr>
              <p:cNvSpPr txBox="1"/>
              <p:nvPr/>
            </p:nvSpPr>
            <p:spPr>
              <a:xfrm>
                <a:off x="2949095" y="2818120"/>
                <a:ext cx="128226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pt-BR" sz="2600" b="1" dirty="0"/>
              </a:p>
            </p:txBody>
          </p:sp>
        </mc:Choice>
        <mc:Fallback xmlns=""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id="{624D0ACA-A4A8-4A26-B0AD-436137E2B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095" y="2818120"/>
                <a:ext cx="1282262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7E834BE5-CCC2-446F-B86A-D0F07CDB1ECC}"/>
                  </a:ext>
                </a:extLst>
              </p:cNvPr>
              <p:cNvSpPr txBox="1"/>
              <p:nvPr/>
            </p:nvSpPr>
            <p:spPr>
              <a:xfrm>
                <a:off x="5102602" y="2806285"/>
                <a:ext cx="122806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pt-BR" sz="2600" b="1" dirty="0"/>
              </a:p>
            </p:txBody>
          </p:sp>
        </mc:Choice>
        <mc:Fallback xmlns=""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id="{7E834BE5-CCC2-446F-B86A-D0F07CDB1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602" y="2806285"/>
                <a:ext cx="1228066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ADB1756-9FBE-40B6-ABAB-5FCA3681F2E5}"/>
                  </a:ext>
                </a:extLst>
              </p:cNvPr>
              <p:cNvSpPr txBox="1"/>
              <p:nvPr/>
            </p:nvSpPr>
            <p:spPr>
              <a:xfrm>
                <a:off x="7082486" y="2783630"/>
                <a:ext cx="128226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2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</m:oMath>
                  </m:oMathPara>
                </a14:m>
                <a:endParaRPr lang="pt-BR" sz="2600" b="1" dirty="0"/>
              </a:p>
            </p:txBody>
          </p:sp>
        </mc:Choice>
        <mc:Fallback xmlns="">
          <p:sp>
            <p:nvSpPr>
              <p:cNvPr id="47" name="CaixaDeTexto 46">
                <a:extLst>
                  <a:ext uri="{FF2B5EF4-FFF2-40B4-BE49-F238E27FC236}">
                    <a16:creationId xmlns:a16="http://schemas.microsoft.com/office/drawing/2014/main" id="{CADB1756-9FBE-40B6-ABAB-5FCA3681F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486" y="2783630"/>
                <a:ext cx="1282262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riângulo Retângulo 47">
            <a:extLst>
              <a:ext uri="{FF2B5EF4-FFF2-40B4-BE49-F238E27FC236}">
                <a16:creationId xmlns:a16="http://schemas.microsoft.com/office/drawing/2014/main" id="{E0E2DF78-2943-4781-BE60-2970EB237170}"/>
              </a:ext>
            </a:extLst>
          </p:cNvPr>
          <p:cNvSpPr/>
          <p:nvPr/>
        </p:nvSpPr>
        <p:spPr>
          <a:xfrm flipH="1">
            <a:off x="1150317" y="1460179"/>
            <a:ext cx="1176886" cy="1239443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B7B147F-FA53-4161-917B-B4B30562CF38}"/>
              </a:ext>
            </a:extLst>
          </p:cNvPr>
          <p:cNvCxnSpPr/>
          <p:nvPr/>
        </p:nvCxnSpPr>
        <p:spPr>
          <a:xfrm flipV="1">
            <a:off x="1115761" y="1423710"/>
            <a:ext cx="1282262" cy="1261241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E257075-59F8-4D33-B292-36BA3BEA9085}"/>
              </a:ext>
            </a:extLst>
          </p:cNvPr>
          <p:cNvSpPr txBox="1"/>
          <p:nvPr/>
        </p:nvSpPr>
        <p:spPr>
          <a:xfrm>
            <a:off x="363748" y="155285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Calculando os Ângulos Internos dos Polígonos  </a:t>
            </a:r>
          </a:p>
        </p:txBody>
      </p:sp>
    </p:spTree>
    <p:extLst>
      <p:ext uri="{BB962C8B-B14F-4D97-AF65-F5344CB8AC3E}">
        <p14:creationId xmlns:p14="http://schemas.microsoft.com/office/powerpoint/2010/main" val="3910143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CA47E4B0-7F60-41B1-963D-5970F7924974}"/>
              </a:ext>
            </a:extLst>
          </p:cNvPr>
          <p:cNvSpPr txBox="1"/>
          <p:nvPr/>
        </p:nvSpPr>
        <p:spPr>
          <a:xfrm>
            <a:off x="1689099" y="217254"/>
            <a:ext cx="5937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SOMA DOS ÂNGULOS INTERNOS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551096-586E-4A1A-B17D-5973A0BE2818}"/>
                  </a:ext>
                </a:extLst>
              </p:cNvPr>
              <p:cNvSpPr txBox="1"/>
              <p:nvPr/>
            </p:nvSpPr>
            <p:spPr>
              <a:xfrm>
                <a:off x="1431848" y="1208015"/>
                <a:ext cx="7048364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pt-BR" sz="2600" dirty="0"/>
                  <a:t>A soma das medidas dos ângulos internos de um polígono regular convexo com </a:t>
                </a:r>
                <a14:m>
                  <m:oMath xmlns:m="http://schemas.openxmlformats.org/officeDocument/2006/math">
                    <m:r>
                      <a:rPr lang="pt-BR" sz="2600" b="1" i="1" u="sng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pt-BR" sz="2600" dirty="0"/>
                  <a:t> lados é dada por:</a:t>
                </a:r>
              </a:p>
            </p:txBody>
          </p:sp>
        </mc:Choice>
        <mc:Fallback xmlns="">
          <p:sp>
            <p:nvSpPr>
              <p:cNvPr id="6" name="CaixaDeTexto 5">
                <a:extLst>
                  <a:ext uri="{FF2B5EF4-FFF2-40B4-BE49-F238E27FC236}">
                    <a16:creationId xmlns:a16="http://schemas.microsoft.com/office/drawing/2014/main" id="{A8551096-586E-4A1A-B17D-5973A0BE2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48" y="1208015"/>
                <a:ext cx="7048364" cy="1292662"/>
              </a:xfrm>
              <a:prstGeom prst="rect">
                <a:avLst/>
              </a:prstGeom>
              <a:blipFill>
                <a:blip r:embed="rId2"/>
                <a:stretch>
                  <a:fillRect l="-346" r="-260" b="-70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5B677CF-4656-4F93-ABFF-042C9A4B0C73}"/>
                  </a:ext>
                </a:extLst>
              </p:cNvPr>
              <p:cNvSpPr txBox="1"/>
              <p:nvPr/>
            </p:nvSpPr>
            <p:spPr>
              <a:xfrm>
                <a:off x="2680137" y="2842286"/>
                <a:ext cx="3783724" cy="6463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pt-BR" sz="3600" b="1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B5B677CF-4656-4F93-ABFF-042C9A4B0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0137" y="2842286"/>
                <a:ext cx="378372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Google Shape;1320;p54">
            <a:extLst>
              <a:ext uri="{FF2B5EF4-FFF2-40B4-BE49-F238E27FC236}">
                <a16:creationId xmlns:a16="http://schemas.microsoft.com/office/drawing/2014/main" id="{F215443A-EE13-4EEE-B241-72FF4A4242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33326" r="37168"/>
          <a:stretch/>
        </p:blipFill>
        <p:spPr>
          <a:xfrm>
            <a:off x="586655" y="2056521"/>
            <a:ext cx="1479413" cy="2864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9194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91396ACC-AFD7-4F0F-BB02-67309D0B205B}"/>
              </a:ext>
            </a:extLst>
          </p:cNvPr>
          <p:cNvSpPr txBox="1"/>
          <p:nvPr/>
        </p:nvSpPr>
        <p:spPr>
          <a:xfrm>
            <a:off x="1724317" y="223519"/>
            <a:ext cx="5745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EXEMPLO</a:t>
            </a:r>
          </a:p>
        </p:txBody>
      </p:sp>
      <p:pic>
        <p:nvPicPr>
          <p:cNvPr id="2052" name="Picture 4" descr="Moeda: 25 Centavos (Brasil) (1994~hoje - Real) WCC:km634">
            <a:extLst>
              <a:ext uri="{FF2B5EF4-FFF2-40B4-BE49-F238E27FC236}">
                <a16:creationId xmlns:a16="http://schemas.microsoft.com/office/drawing/2014/main" id="{F7E9940A-5088-4101-BD58-624B25E6B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00" y="2571750"/>
            <a:ext cx="2143125" cy="211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eptágono 3">
            <a:extLst>
              <a:ext uri="{FF2B5EF4-FFF2-40B4-BE49-F238E27FC236}">
                <a16:creationId xmlns:a16="http://schemas.microsoft.com/office/drawing/2014/main" id="{6AAF383A-E132-48BA-889F-0DF036821751}"/>
              </a:ext>
            </a:extLst>
          </p:cNvPr>
          <p:cNvSpPr/>
          <p:nvPr/>
        </p:nvSpPr>
        <p:spPr>
          <a:xfrm>
            <a:off x="819573" y="2589745"/>
            <a:ext cx="1976180" cy="1940213"/>
          </a:xfrm>
          <a:prstGeom prst="hept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1F9D681-6333-4E69-841F-B5F803A29549}"/>
              </a:ext>
            </a:extLst>
          </p:cNvPr>
          <p:cNvSpPr txBox="1"/>
          <p:nvPr/>
        </p:nvSpPr>
        <p:spPr>
          <a:xfrm>
            <a:off x="663788" y="817419"/>
            <a:ext cx="766064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rgbClr val="000000"/>
                </a:solidFill>
              </a:rPr>
              <a:t>Qual a soma dos ângulos internos de</a:t>
            </a:r>
            <a:r>
              <a:rPr lang="pt-BR" sz="2600" i="0" dirty="0">
                <a:solidFill>
                  <a:srgbClr val="000000"/>
                </a:solidFill>
                <a:effectLst/>
              </a:rPr>
              <a:t> um Heptágono regular presente na moeda de R$ 0,25 ?</a:t>
            </a:r>
            <a:endParaRPr lang="pt-BR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2B714D6-1B91-4C4E-A487-9D87D3AC5F87}"/>
                  </a:ext>
                </a:extLst>
              </p:cNvPr>
              <p:cNvSpPr txBox="1"/>
              <p:nvPr/>
            </p:nvSpPr>
            <p:spPr>
              <a:xfrm>
                <a:off x="3216165" y="2266579"/>
                <a:ext cx="3783724" cy="6463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pt-BR" sz="3600" b="1" dirty="0"/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92B714D6-1B91-4C4E-A487-9D87D3AC5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165" y="2266579"/>
                <a:ext cx="378372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152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7;p33">
            <a:extLst>
              <a:ext uri="{FF2B5EF4-FFF2-40B4-BE49-F238E27FC236}">
                <a16:creationId xmlns:a16="http://schemas.microsoft.com/office/drawing/2014/main" id="{364F9BB4-40F5-4A5D-84FF-7953F5B738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904" r="9896"/>
          <a:stretch/>
        </p:blipFill>
        <p:spPr>
          <a:xfrm>
            <a:off x="0" y="-72388"/>
            <a:ext cx="2293134" cy="15231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6EDB62-1372-4C21-AADC-B42CE7C5BC48}"/>
              </a:ext>
            </a:extLst>
          </p:cNvPr>
          <p:cNvSpPr txBox="1"/>
          <p:nvPr/>
        </p:nvSpPr>
        <p:spPr>
          <a:xfrm>
            <a:off x="2454442" y="220172"/>
            <a:ext cx="5906079" cy="1230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44145" algn="just">
              <a:lnSpc>
                <a:spcPct val="150000"/>
              </a:lnSpc>
              <a:spcBef>
                <a:spcPts val="600"/>
              </a:spcBef>
              <a:spcAft>
                <a:spcPts val="140"/>
              </a:spcAft>
              <a:tabLst>
                <a:tab pos="575945" algn="l"/>
                <a:tab pos="1386205" algn="l"/>
              </a:tabLst>
            </a:pPr>
            <a:r>
              <a:rPr lang="pt-BR" sz="26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Calcular a soma dos ângulos internos de um dodecágono.</a:t>
            </a:r>
            <a:endParaRPr lang="pt-BR" sz="2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10" name="Dodecágono 9">
            <a:extLst>
              <a:ext uri="{FF2B5EF4-FFF2-40B4-BE49-F238E27FC236}">
                <a16:creationId xmlns:a16="http://schemas.microsoft.com/office/drawing/2014/main" id="{31D0FDC8-7ACF-428D-B076-9299C6ECB6E9}"/>
              </a:ext>
            </a:extLst>
          </p:cNvPr>
          <p:cNvSpPr/>
          <p:nvPr/>
        </p:nvSpPr>
        <p:spPr>
          <a:xfrm>
            <a:off x="797803" y="2210802"/>
            <a:ext cx="2293134" cy="2240881"/>
          </a:xfrm>
          <a:prstGeom prst="dodecagon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1E9AEF9-7C28-400B-957F-310C9678B53D}"/>
                  </a:ext>
                </a:extLst>
              </p:cNvPr>
              <p:cNvSpPr txBox="1"/>
              <p:nvPr/>
            </p:nvSpPr>
            <p:spPr>
              <a:xfrm>
                <a:off x="3851021" y="1729317"/>
                <a:ext cx="3783724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pt-BR" sz="3600" b="1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61E9AEF9-7C28-400B-957F-310C9678B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021" y="1729317"/>
                <a:ext cx="378372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6787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9">
            <a:extLst>
              <a:ext uri="{FF2B5EF4-FFF2-40B4-BE49-F238E27FC236}">
                <a16:creationId xmlns:a16="http://schemas.microsoft.com/office/drawing/2014/main" id="{A486EEAE-7E1C-4F3A-A956-28A027C70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074" y="789316"/>
            <a:ext cx="2624706" cy="265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A8889A7E-83E3-4F5B-A3B3-7C860F221035}"/>
              </a:ext>
            </a:extLst>
          </p:cNvPr>
          <p:cNvSpPr txBox="1"/>
          <p:nvPr/>
        </p:nvSpPr>
        <p:spPr>
          <a:xfrm>
            <a:off x="276727" y="380273"/>
            <a:ext cx="6114323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figura, representa uma embalagem de pizza que tem a forma de um octógono regular.</a:t>
            </a:r>
            <a:endParaRPr lang="pt-B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927F2D3-69E9-479B-A9C7-00C9A07433E3}"/>
              </a:ext>
            </a:extLst>
          </p:cNvPr>
          <p:cNvSpPr txBox="1"/>
          <p:nvPr/>
        </p:nvSpPr>
        <p:spPr>
          <a:xfrm>
            <a:off x="276727" y="1775940"/>
            <a:ext cx="594441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Nessa embalagem, qual é a medida do ângulo α?</a:t>
            </a:r>
            <a:endParaRPr lang="pt-BR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98995B9-9AFC-4640-B0B9-8AEEF5E60B56}"/>
                  </a:ext>
                </a:extLst>
              </p:cNvPr>
              <p:cNvSpPr txBox="1"/>
              <p:nvPr/>
            </p:nvSpPr>
            <p:spPr>
              <a:xfrm>
                <a:off x="694927" y="2794889"/>
                <a:ext cx="3783724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effectLst>
                <a:softEdge rad="127000"/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𝟏𝟖𝟎</m:t>
                      </m:r>
                      <m:r>
                        <a:rPr lang="pt-BR" sz="3600" b="1" i="1" smtClean="0">
                          <a:latin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pt-BR" sz="3600" b="1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798995B9-9AFC-4640-B0B9-8AEEF5E60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27" y="2794889"/>
                <a:ext cx="3783724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softEdge rad="127000"/>
              </a:effectLst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862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7;p33">
            <a:extLst>
              <a:ext uri="{FF2B5EF4-FFF2-40B4-BE49-F238E27FC236}">
                <a16:creationId xmlns:a16="http://schemas.microsoft.com/office/drawing/2014/main" id="{364F9BB4-40F5-4A5D-84FF-7953F5B738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904" r="9896"/>
          <a:stretch/>
        </p:blipFill>
        <p:spPr>
          <a:xfrm>
            <a:off x="0" y="-246303"/>
            <a:ext cx="1913021" cy="156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Imagem 20">
            <a:extLst>
              <a:ext uri="{FF2B5EF4-FFF2-40B4-BE49-F238E27FC236}">
                <a16:creationId xmlns:a16="http://schemas.microsoft.com/office/drawing/2014/main" id="{ECE1B881-159A-47EE-BC31-DAB0F5DA5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7" y="2260020"/>
            <a:ext cx="3851141" cy="215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09CB3A3F-A484-47A9-9527-9C1F11194095}"/>
              </a:ext>
            </a:extLst>
          </p:cNvPr>
          <p:cNvSpPr txBox="1"/>
          <p:nvPr/>
        </p:nvSpPr>
        <p:spPr>
          <a:xfrm>
            <a:off x="1791141" y="515274"/>
            <a:ext cx="701957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        </a:t>
            </a:r>
            <a:r>
              <a:rPr lang="pt-BR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figura, os três ângulos indicados tem a mesma medida. Qual o valor de x </a:t>
            </a:r>
            <a:r>
              <a:rPr lang="pt-BR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817230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7;p33">
            <a:extLst>
              <a:ext uri="{FF2B5EF4-FFF2-40B4-BE49-F238E27FC236}">
                <a16:creationId xmlns:a16="http://schemas.microsoft.com/office/drawing/2014/main" id="{364F9BB4-40F5-4A5D-84FF-7953F5B738A9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904" r="9896"/>
          <a:stretch/>
        </p:blipFill>
        <p:spPr>
          <a:xfrm>
            <a:off x="0" y="-192506"/>
            <a:ext cx="2293134" cy="1523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https://static.mundoeducacao.uol.com.br/mundoeducacao/conteudo/pentagonos-formando-uma-estrel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3150" r="7799" b="9206"/>
          <a:stretch/>
        </p:blipFill>
        <p:spPr bwMode="auto">
          <a:xfrm>
            <a:off x="415581" y="2248047"/>
            <a:ext cx="2756748" cy="254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129590" y="348897"/>
            <a:ext cx="6791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         Pentágonos regulares congruentes podem ser conectados lado a lado, formando uma estrela de cinco pontas, conforme destacado na figura: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642852" y="227483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2600" dirty="0"/>
              <a:t>Nessas condições, o ângulo θ mede:</a:t>
            </a:r>
          </a:p>
          <a:p>
            <a:pPr algn="just"/>
            <a:r>
              <a:rPr lang="pt-BR" sz="2600" dirty="0"/>
              <a:t>a) 108°.</a:t>
            </a:r>
          </a:p>
          <a:p>
            <a:pPr algn="just"/>
            <a:r>
              <a:rPr lang="pt-BR" sz="2600" dirty="0"/>
              <a:t>b) 72°.</a:t>
            </a:r>
          </a:p>
          <a:p>
            <a:pPr algn="just"/>
            <a:r>
              <a:rPr lang="pt-BR" sz="2600" dirty="0"/>
              <a:t>c) 54°.</a:t>
            </a:r>
          </a:p>
          <a:p>
            <a:pPr algn="just"/>
            <a:r>
              <a:rPr lang="pt-BR" sz="2600" dirty="0"/>
              <a:t>d) 36°.</a:t>
            </a:r>
            <a:endParaRPr lang="pt-BR" sz="2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5849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>
            <a:extLst>
              <a:ext uri="{FF2B5EF4-FFF2-40B4-BE49-F238E27FC236}">
                <a16:creationId xmlns:a16="http://schemas.microsoft.com/office/drawing/2014/main" id="{61556ED9-4435-4A08-BB83-5678B8C7A2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6" name="Picture 8" descr="Escola, Quadro De Giz, Quadro Negro">
            <a:extLst>
              <a:ext uri="{FF2B5EF4-FFF2-40B4-BE49-F238E27FC236}">
                <a16:creationId xmlns:a16="http://schemas.microsoft.com/office/drawing/2014/main" id="{D6E44277-9C36-49FF-9F3E-63AE6229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51" y="966874"/>
            <a:ext cx="4485595" cy="285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9D069A9-7EBA-4404-91C0-C4E98B324BA6}"/>
              </a:ext>
            </a:extLst>
          </p:cNvPr>
          <p:cNvSpPr txBox="1"/>
          <p:nvPr/>
        </p:nvSpPr>
        <p:spPr>
          <a:xfrm>
            <a:off x="2017987" y="1025081"/>
            <a:ext cx="46981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Chiller" panose="04020404031007020602" pitchFamily="82" charset="0"/>
              </a:rPr>
              <a:t>SOMA DOS ÂNGULOS INTERNOS E EXTERNOS DE UM POLÍGONO</a:t>
            </a:r>
          </a:p>
        </p:txBody>
      </p:sp>
      <p:pic>
        <p:nvPicPr>
          <p:cNvPr id="2058" name="Picture 10" descr="Quadro Negro, Escola, Quadro De Giz">
            <a:extLst>
              <a:ext uri="{FF2B5EF4-FFF2-40B4-BE49-F238E27FC236}">
                <a16:creationId xmlns:a16="http://schemas.microsoft.com/office/drawing/2014/main" id="{C44ACCD6-A24D-4B63-97BC-A9B281555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70" y="966874"/>
            <a:ext cx="1190737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5841712-2416-4191-9584-657619EC264B}"/>
              </a:ext>
            </a:extLst>
          </p:cNvPr>
          <p:cNvSpPr/>
          <p:nvPr/>
        </p:nvSpPr>
        <p:spPr>
          <a:xfrm>
            <a:off x="0" y="278155"/>
            <a:ext cx="9143999" cy="557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Nessa aula vimos...</a:t>
            </a:r>
          </a:p>
        </p:txBody>
      </p:sp>
      <p:sp>
        <p:nvSpPr>
          <p:cNvPr id="8" name="Decágono 7">
            <a:extLst>
              <a:ext uri="{FF2B5EF4-FFF2-40B4-BE49-F238E27FC236}">
                <a16:creationId xmlns:a16="http://schemas.microsoft.com/office/drawing/2014/main" id="{B526E061-4BAF-46FA-9C3A-D436A62EC102}"/>
              </a:ext>
            </a:extLst>
          </p:cNvPr>
          <p:cNvSpPr/>
          <p:nvPr/>
        </p:nvSpPr>
        <p:spPr>
          <a:xfrm>
            <a:off x="4398029" y="2947884"/>
            <a:ext cx="669559" cy="601387"/>
          </a:xfrm>
          <a:prstGeom prst="decagon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Heptágono 11">
            <a:extLst>
              <a:ext uri="{FF2B5EF4-FFF2-40B4-BE49-F238E27FC236}">
                <a16:creationId xmlns:a16="http://schemas.microsoft.com/office/drawing/2014/main" id="{83BFF586-D2FE-486B-BB3A-75F0E8EA9CA2}"/>
              </a:ext>
            </a:extLst>
          </p:cNvPr>
          <p:cNvSpPr/>
          <p:nvPr/>
        </p:nvSpPr>
        <p:spPr>
          <a:xfrm>
            <a:off x="5936308" y="3041820"/>
            <a:ext cx="620110" cy="630049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Triângulo isósceles 12">
            <a:extLst>
              <a:ext uri="{FF2B5EF4-FFF2-40B4-BE49-F238E27FC236}">
                <a16:creationId xmlns:a16="http://schemas.microsoft.com/office/drawing/2014/main" id="{DC947C04-4935-4636-AC74-66B501ACDE3A}"/>
              </a:ext>
            </a:extLst>
          </p:cNvPr>
          <p:cNvSpPr/>
          <p:nvPr/>
        </p:nvSpPr>
        <p:spPr>
          <a:xfrm>
            <a:off x="5345424" y="2921303"/>
            <a:ext cx="498172" cy="473823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Dodecágono 13">
            <a:extLst>
              <a:ext uri="{FF2B5EF4-FFF2-40B4-BE49-F238E27FC236}">
                <a16:creationId xmlns:a16="http://schemas.microsoft.com/office/drawing/2014/main" id="{FBD0DE57-1D63-4A2A-9013-3D094D655BB2}"/>
              </a:ext>
            </a:extLst>
          </p:cNvPr>
          <p:cNvSpPr/>
          <p:nvPr/>
        </p:nvSpPr>
        <p:spPr>
          <a:xfrm>
            <a:off x="3757357" y="2965609"/>
            <a:ext cx="546538" cy="589570"/>
          </a:xfrm>
          <a:prstGeom prst="dodecagon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ruz 14">
            <a:extLst>
              <a:ext uri="{FF2B5EF4-FFF2-40B4-BE49-F238E27FC236}">
                <a16:creationId xmlns:a16="http://schemas.microsoft.com/office/drawing/2014/main" id="{96C3C318-4C0A-4DD4-B166-7AA64E7546A2}"/>
              </a:ext>
            </a:extLst>
          </p:cNvPr>
          <p:cNvSpPr/>
          <p:nvPr/>
        </p:nvSpPr>
        <p:spPr>
          <a:xfrm>
            <a:off x="2399613" y="3058859"/>
            <a:ext cx="546538" cy="589570"/>
          </a:xfrm>
          <a:prstGeom prst="plus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Listra Diagonal 15">
            <a:extLst>
              <a:ext uri="{FF2B5EF4-FFF2-40B4-BE49-F238E27FC236}">
                <a16:creationId xmlns:a16="http://schemas.microsoft.com/office/drawing/2014/main" id="{1C19EBB4-9B44-4151-91CC-479EC6DC88D2}"/>
              </a:ext>
            </a:extLst>
          </p:cNvPr>
          <p:cNvSpPr/>
          <p:nvPr/>
        </p:nvSpPr>
        <p:spPr>
          <a:xfrm>
            <a:off x="3103803" y="3100341"/>
            <a:ext cx="571785" cy="589570"/>
          </a:xfrm>
          <a:prstGeom prst="diagStri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85F9517-E7CC-433C-BC20-B832043533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89" r="36547"/>
          <a:stretch/>
        </p:blipFill>
        <p:spPr>
          <a:xfrm>
            <a:off x="355823" y="1975171"/>
            <a:ext cx="2665867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5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71EFBA2-BAEA-4BFA-AF6D-83ABF67BB48F}"/>
              </a:ext>
            </a:extLst>
          </p:cNvPr>
          <p:cNvSpPr txBox="1"/>
          <p:nvPr/>
        </p:nvSpPr>
        <p:spPr>
          <a:xfrm>
            <a:off x="1010630" y="123386"/>
            <a:ext cx="57658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Polígono Regular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7AF01E2-86B4-465F-997E-0A3E4E71BF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74" y="1527154"/>
            <a:ext cx="2402638" cy="288205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948E4D2B-86D8-4AC0-B51F-30592166C751}"/>
              </a:ext>
            </a:extLst>
          </p:cNvPr>
          <p:cNvSpPr txBox="1"/>
          <p:nvPr/>
        </p:nvSpPr>
        <p:spPr>
          <a:xfrm>
            <a:off x="3063081" y="1053206"/>
            <a:ext cx="3779628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2800" b="1" dirty="0">
                <a:ln>
                  <a:solidFill>
                    <a:schemeClr val="tx1"/>
                  </a:solidFill>
                </a:ln>
              </a:rPr>
              <a:t>São aqueles que apresentam lados e ângulos congruentes, ou seja com a mesma medida.</a:t>
            </a:r>
          </a:p>
        </p:txBody>
      </p:sp>
      <p:sp>
        <p:nvSpPr>
          <p:cNvPr id="10" name="Triângulo isósceles 9">
            <a:extLst>
              <a:ext uri="{FF2B5EF4-FFF2-40B4-BE49-F238E27FC236}">
                <a16:creationId xmlns:a16="http://schemas.microsoft.com/office/drawing/2014/main" id="{C52B553F-C116-4488-85FF-81E34DF77421}"/>
              </a:ext>
            </a:extLst>
          </p:cNvPr>
          <p:cNvSpPr/>
          <p:nvPr/>
        </p:nvSpPr>
        <p:spPr>
          <a:xfrm>
            <a:off x="2133499" y="3381291"/>
            <a:ext cx="1039590" cy="1093076"/>
          </a:xfrm>
          <a:prstGeom prst="triangl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Losango 10">
            <a:extLst>
              <a:ext uri="{FF2B5EF4-FFF2-40B4-BE49-F238E27FC236}">
                <a16:creationId xmlns:a16="http://schemas.microsoft.com/office/drawing/2014/main" id="{B1E8B4B0-44A4-4B21-AF7A-CD2703049A4F}"/>
              </a:ext>
            </a:extLst>
          </p:cNvPr>
          <p:cNvSpPr/>
          <p:nvPr/>
        </p:nvSpPr>
        <p:spPr>
          <a:xfrm>
            <a:off x="843274" y="910400"/>
            <a:ext cx="680107" cy="868342"/>
          </a:xfrm>
          <a:prstGeom prst="diamond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Pentágono 11">
            <a:extLst>
              <a:ext uri="{FF2B5EF4-FFF2-40B4-BE49-F238E27FC236}">
                <a16:creationId xmlns:a16="http://schemas.microsoft.com/office/drawing/2014/main" id="{09B1051D-E8C2-47F3-A38D-12027FB9CD60}"/>
              </a:ext>
            </a:extLst>
          </p:cNvPr>
          <p:cNvSpPr/>
          <p:nvPr/>
        </p:nvSpPr>
        <p:spPr>
          <a:xfrm>
            <a:off x="6932740" y="2027508"/>
            <a:ext cx="1124132" cy="1088484"/>
          </a:xfrm>
          <a:prstGeom prst="pentagon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Hexágono 12">
            <a:extLst>
              <a:ext uri="{FF2B5EF4-FFF2-40B4-BE49-F238E27FC236}">
                <a16:creationId xmlns:a16="http://schemas.microsoft.com/office/drawing/2014/main" id="{612AE87D-B7B5-423A-A050-CCD74917773F}"/>
              </a:ext>
            </a:extLst>
          </p:cNvPr>
          <p:cNvSpPr/>
          <p:nvPr/>
        </p:nvSpPr>
        <p:spPr>
          <a:xfrm>
            <a:off x="7438796" y="1232018"/>
            <a:ext cx="853458" cy="795490"/>
          </a:xfrm>
          <a:prstGeom prst="hexagon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Dodecágono 13">
            <a:extLst>
              <a:ext uri="{FF2B5EF4-FFF2-40B4-BE49-F238E27FC236}">
                <a16:creationId xmlns:a16="http://schemas.microsoft.com/office/drawing/2014/main" id="{9AEBAE2A-C8D3-41AE-8637-D219FB6FF25E}"/>
              </a:ext>
            </a:extLst>
          </p:cNvPr>
          <p:cNvSpPr/>
          <p:nvPr/>
        </p:nvSpPr>
        <p:spPr>
          <a:xfrm>
            <a:off x="6543383" y="545991"/>
            <a:ext cx="893379" cy="992633"/>
          </a:xfrm>
          <a:prstGeom prst="dodecagon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927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5">
            <a:extLst>
              <a:ext uri="{FF2B5EF4-FFF2-40B4-BE49-F238E27FC236}">
                <a16:creationId xmlns:a16="http://schemas.microsoft.com/office/drawing/2014/main" id="{BE370FC3-B928-45FD-AB3F-396BBD5E3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512888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94412EE-A82C-48FC-BA63-541E2DEB3B3B}"/>
              </a:ext>
            </a:extLst>
          </p:cNvPr>
          <p:cNvSpPr txBox="1"/>
          <p:nvPr/>
        </p:nvSpPr>
        <p:spPr>
          <a:xfrm>
            <a:off x="2190750" y="249238"/>
            <a:ext cx="44672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b="1" dirty="0">
                <a:latin typeface="+mn-lt"/>
                <a:cs typeface="Arial" charset="0"/>
              </a:rPr>
              <a:t>Definição de Ângulo</a:t>
            </a:r>
          </a:p>
        </p:txBody>
      </p:sp>
      <p:sp>
        <p:nvSpPr>
          <p:cNvPr id="9" name="Seta para baixo 8">
            <a:extLst>
              <a:ext uri="{FF2B5EF4-FFF2-40B4-BE49-F238E27FC236}">
                <a16:creationId xmlns:a16="http://schemas.microsoft.com/office/drawing/2014/main" id="{9A37E74C-FA9B-4C2A-AB1D-D36B03FCC375}"/>
              </a:ext>
            </a:extLst>
          </p:cNvPr>
          <p:cNvSpPr/>
          <p:nvPr/>
        </p:nvSpPr>
        <p:spPr>
          <a:xfrm>
            <a:off x="4086225" y="882650"/>
            <a:ext cx="485775" cy="5159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C679CD1-E798-4C48-AFB4-ADB5D86E7762}"/>
              </a:ext>
            </a:extLst>
          </p:cNvPr>
          <p:cNvSpPr txBox="1"/>
          <p:nvPr/>
        </p:nvSpPr>
        <p:spPr>
          <a:xfrm>
            <a:off x="700088" y="1392238"/>
            <a:ext cx="7588250" cy="10763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latin typeface="+mn-lt"/>
                <a:cs typeface="Arial" charset="0"/>
              </a:rPr>
              <a:t>É a distância da abertura de duas semirretas que têm a mesma origem (vértice)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0EF85E5-1CA0-47EC-9173-33A918B2CF85}"/>
              </a:ext>
            </a:extLst>
          </p:cNvPr>
          <p:cNvSpPr txBox="1"/>
          <p:nvPr/>
        </p:nvSpPr>
        <p:spPr>
          <a:xfrm>
            <a:off x="641350" y="3108325"/>
            <a:ext cx="6686831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000" dirty="0">
                <a:latin typeface="+mn-lt"/>
              </a:rPr>
              <a:t>Medida é em grau (°) </a:t>
            </a:r>
            <a:r>
              <a:rPr lang="pt-BR" sz="3000" dirty="0">
                <a:latin typeface="+mn-lt"/>
                <a:cs typeface="Arial" charset="0"/>
              </a:rPr>
              <a:t>ou em radiano(</a:t>
            </a:r>
            <a:r>
              <a:rPr lang="pt-BR" sz="3000" dirty="0" err="1">
                <a:latin typeface="+mn-lt"/>
                <a:cs typeface="Arial" charset="0"/>
              </a:rPr>
              <a:t>rad</a:t>
            </a:r>
            <a:r>
              <a:rPr lang="pt-BR" sz="3000" dirty="0">
                <a:latin typeface="+mn-lt"/>
                <a:cs typeface="Arial" charset="0"/>
              </a:rPr>
              <a:t>) </a:t>
            </a:r>
          </a:p>
        </p:txBody>
      </p:sp>
      <p:sp>
        <p:nvSpPr>
          <p:cNvPr id="13" name="Seta para baixo 12">
            <a:extLst>
              <a:ext uri="{FF2B5EF4-FFF2-40B4-BE49-F238E27FC236}">
                <a16:creationId xmlns:a16="http://schemas.microsoft.com/office/drawing/2014/main" id="{249DF316-E5A2-43CA-AA2E-006A28A93068}"/>
              </a:ext>
            </a:extLst>
          </p:cNvPr>
          <p:cNvSpPr/>
          <p:nvPr/>
        </p:nvSpPr>
        <p:spPr>
          <a:xfrm>
            <a:off x="4086225" y="2498725"/>
            <a:ext cx="484188" cy="623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FC5C8A-4236-4B4D-8E8B-F11D2128E28D}"/>
              </a:ext>
            </a:extLst>
          </p:cNvPr>
          <p:cNvSpPr/>
          <p:nvPr/>
        </p:nvSpPr>
        <p:spPr>
          <a:xfrm>
            <a:off x="704850" y="3138488"/>
            <a:ext cx="6380163" cy="53498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5">
            <a:extLst>
              <a:ext uri="{FF2B5EF4-FFF2-40B4-BE49-F238E27FC236}">
                <a16:creationId xmlns:a16="http://schemas.microsoft.com/office/drawing/2014/main" id="{4FDABBE8-FD7D-4B7E-BDF6-03375BB7DC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512888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B62EE8F-7E4F-4A5F-B389-B4ED9F8BF3E8}"/>
              </a:ext>
            </a:extLst>
          </p:cNvPr>
          <p:cNvSpPr txBox="1"/>
          <p:nvPr/>
        </p:nvSpPr>
        <p:spPr>
          <a:xfrm>
            <a:off x="665956" y="397670"/>
            <a:ext cx="76565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atin typeface="+mn-lt"/>
                <a:cs typeface="Arial" charset="0"/>
              </a:rPr>
              <a:t>TIPOS DE ÂNGULOS: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107051F-0345-4BBC-987B-E34B2748CC1B}"/>
              </a:ext>
            </a:extLst>
          </p:cNvPr>
          <p:cNvSpPr txBox="1"/>
          <p:nvPr/>
        </p:nvSpPr>
        <p:spPr>
          <a:xfrm>
            <a:off x="1376363" y="1927225"/>
            <a:ext cx="16605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 b="1" dirty="0">
                <a:latin typeface="+mn-lt"/>
                <a:cs typeface="Arial" charset="0"/>
              </a:rPr>
              <a:t>AGUDO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2B53C39-EAC7-4DFA-B90C-F6805A06F169}"/>
              </a:ext>
            </a:extLst>
          </p:cNvPr>
          <p:cNvSpPr txBox="1"/>
          <p:nvPr/>
        </p:nvSpPr>
        <p:spPr>
          <a:xfrm>
            <a:off x="4494213" y="1897063"/>
            <a:ext cx="1982787" cy="7064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b="1" dirty="0">
                <a:latin typeface="+mn-lt"/>
                <a:cs typeface="Arial" charset="0"/>
              </a:rPr>
              <a:t>OBTUSO</a:t>
            </a:r>
          </a:p>
        </p:txBody>
      </p:sp>
      <p:pic>
        <p:nvPicPr>
          <p:cNvPr id="22534" name="Picture 2">
            <a:extLst>
              <a:ext uri="{FF2B5EF4-FFF2-40B4-BE49-F238E27FC236}">
                <a16:creationId xmlns:a16="http://schemas.microsoft.com/office/drawing/2014/main" id="{BD93F3C2-4E6A-41C7-B7D6-397A63C1C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/>
          <a:stretch>
            <a:fillRect/>
          </a:stretch>
        </p:blipFill>
        <p:spPr bwMode="auto">
          <a:xfrm>
            <a:off x="439354" y="2603500"/>
            <a:ext cx="245745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3">
            <a:extLst>
              <a:ext uri="{FF2B5EF4-FFF2-40B4-BE49-F238E27FC236}">
                <a16:creationId xmlns:a16="http://schemas.microsoft.com/office/drawing/2014/main" id="{2E44A0A7-435F-48C7-BA2B-32B24C01D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435225"/>
            <a:ext cx="34385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9CDB810-23E5-44D3-8051-4B21991007EE}"/>
              </a:ext>
            </a:extLst>
          </p:cNvPr>
          <p:cNvSpPr txBox="1"/>
          <p:nvPr/>
        </p:nvSpPr>
        <p:spPr>
          <a:xfrm>
            <a:off x="1414463" y="3178175"/>
            <a:ext cx="62706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42</a:t>
            </a:r>
            <a:r>
              <a:rPr lang="pt-BR" sz="2800" baseline="30000" dirty="0">
                <a:latin typeface="+mn-lt"/>
                <a:cs typeface="Arial" charset="0"/>
              </a:rPr>
              <a:t>˚</a:t>
            </a:r>
            <a:endParaRPr lang="pt-BR" sz="2800" dirty="0">
              <a:latin typeface="+mn-lt"/>
              <a:cs typeface="Arial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4F8EEA4-527D-4AD6-93D6-3244AD9E9EC6}"/>
              </a:ext>
            </a:extLst>
          </p:cNvPr>
          <p:cNvSpPr txBox="1"/>
          <p:nvPr/>
        </p:nvSpPr>
        <p:spPr>
          <a:xfrm>
            <a:off x="5081588" y="2881313"/>
            <a:ext cx="80962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143</a:t>
            </a:r>
            <a:r>
              <a:rPr lang="pt-BR" sz="2800" baseline="30000" dirty="0">
                <a:latin typeface="+mn-lt"/>
                <a:cs typeface="Arial" charset="0"/>
              </a:rPr>
              <a:t>˚</a:t>
            </a:r>
            <a:endParaRPr lang="pt-BR" sz="28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5">
            <a:extLst>
              <a:ext uri="{FF2B5EF4-FFF2-40B4-BE49-F238E27FC236}">
                <a16:creationId xmlns:a16="http://schemas.microsoft.com/office/drawing/2014/main" id="{FBF87867-1017-4A04-915F-13C0E14E8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512888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484B381-0578-4E9C-B6BB-EE79AA11EB06}"/>
              </a:ext>
            </a:extLst>
          </p:cNvPr>
          <p:cNvSpPr txBox="1"/>
          <p:nvPr/>
        </p:nvSpPr>
        <p:spPr>
          <a:xfrm>
            <a:off x="743743" y="461962"/>
            <a:ext cx="76565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atin typeface="+mn-lt"/>
                <a:cs typeface="Arial" charset="0"/>
              </a:rPr>
              <a:t>TIPOS DE ÂNGULOS: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B36FEEF-3030-4E05-B990-BDF50DA702BA}"/>
              </a:ext>
            </a:extLst>
          </p:cNvPr>
          <p:cNvSpPr txBox="1"/>
          <p:nvPr/>
        </p:nvSpPr>
        <p:spPr>
          <a:xfrm>
            <a:off x="1562100" y="1809750"/>
            <a:ext cx="1309688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b="1" dirty="0">
                <a:latin typeface="+mn-lt"/>
                <a:cs typeface="Arial" charset="0"/>
              </a:rPr>
              <a:t>RETO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E84A628-9BB8-4FA9-9DBE-F786001291F5}"/>
              </a:ext>
            </a:extLst>
          </p:cNvPr>
          <p:cNvSpPr txBox="1"/>
          <p:nvPr/>
        </p:nvSpPr>
        <p:spPr>
          <a:xfrm>
            <a:off x="4875213" y="1924050"/>
            <a:ext cx="137160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b="1" dirty="0">
                <a:latin typeface="+mn-lt"/>
                <a:cs typeface="Arial" charset="0"/>
              </a:rPr>
              <a:t>RASO</a:t>
            </a:r>
          </a:p>
        </p:txBody>
      </p:sp>
      <p:pic>
        <p:nvPicPr>
          <p:cNvPr id="25606" name="Picture 2">
            <a:extLst>
              <a:ext uri="{FF2B5EF4-FFF2-40B4-BE49-F238E27FC236}">
                <a16:creationId xmlns:a16="http://schemas.microsoft.com/office/drawing/2014/main" id="{33D7DD96-6B06-4C02-B380-D0DD4C320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395538"/>
            <a:ext cx="18859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3">
            <a:extLst>
              <a:ext uri="{FF2B5EF4-FFF2-40B4-BE49-F238E27FC236}">
                <a16:creationId xmlns:a16="http://schemas.microsoft.com/office/drawing/2014/main" id="{012CD150-8BA9-4099-81CB-C10E16BF7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794000"/>
            <a:ext cx="36957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D3A138A-C935-43B4-B5C0-2EBFB160F08A}"/>
              </a:ext>
            </a:extLst>
          </p:cNvPr>
          <p:cNvSpPr txBox="1"/>
          <p:nvPr/>
        </p:nvSpPr>
        <p:spPr>
          <a:xfrm>
            <a:off x="5257800" y="3025775"/>
            <a:ext cx="8096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180</a:t>
            </a:r>
            <a:r>
              <a:rPr lang="pt-BR" sz="2800" baseline="30000" dirty="0">
                <a:latin typeface="+mn-lt"/>
                <a:cs typeface="Arial" charset="0"/>
              </a:rPr>
              <a:t>˚</a:t>
            </a:r>
            <a:endParaRPr lang="pt-BR" sz="2800" dirty="0">
              <a:latin typeface="+mn-lt"/>
              <a:cs typeface="Arial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E72E9CD-5E05-44C1-B881-76E6C78DB29B}"/>
              </a:ext>
            </a:extLst>
          </p:cNvPr>
          <p:cNvSpPr txBox="1"/>
          <p:nvPr/>
        </p:nvSpPr>
        <p:spPr>
          <a:xfrm>
            <a:off x="1433513" y="3449638"/>
            <a:ext cx="6270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90</a:t>
            </a:r>
            <a:r>
              <a:rPr lang="pt-BR" sz="2800" baseline="30000" dirty="0">
                <a:latin typeface="+mn-lt"/>
                <a:cs typeface="Arial" charset="0"/>
              </a:rPr>
              <a:t>˚</a:t>
            </a:r>
            <a:endParaRPr lang="pt-BR" sz="2800" dirty="0">
              <a:latin typeface="+mn-lt"/>
              <a:cs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5">
            <a:extLst>
              <a:ext uri="{FF2B5EF4-FFF2-40B4-BE49-F238E27FC236}">
                <a16:creationId xmlns:a16="http://schemas.microsoft.com/office/drawing/2014/main" id="{A658EAEF-2E2D-4DE9-A43A-2494F6D4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512888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EA724D5-6BF8-466B-9D97-39F4DDEFE858}"/>
              </a:ext>
            </a:extLst>
          </p:cNvPr>
          <p:cNvSpPr txBox="1"/>
          <p:nvPr/>
        </p:nvSpPr>
        <p:spPr>
          <a:xfrm>
            <a:off x="994009" y="175154"/>
            <a:ext cx="76168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600" b="1" dirty="0">
                <a:latin typeface="+mn-lt"/>
                <a:cs typeface="Arial" charset="0"/>
              </a:rPr>
              <a:t>Ângulo Externo de um Polígono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A0013AA-BE19-47E1-BCFF-97939411A870}"/>
              </a:ext>
            </a:extLst>
          </p:cNvPr>
          <p:cNvSpPr txBox="1"/>
          <p:nvPr/>
        </p:nvSpPr>
        <p:spPr>
          <a:xfrm>
            <a:off x="669925" y="999749"/>
            <a:ext cx="7661275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3200" dirty="0">
                <a:latin typeface="+mn-lt"/>
                <a:cs typeface="Arial" charset="0"/>
              </a:rPr>
              <a:t>Formado pelo prolongamento de um dos lados de um polígono.</a:t>
            </a:r>
            <a:r>
              <a:rPr lang="pt-BR" sz="2800" dirty="0">
                <a:latin typeface="+mn-lt"/>
                <a:cs typeface="Arial" charset="0"/>
              </a:rPr>
              <a:t> 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B34E39B-0F7C-4C03-82AC-7BA33B20241F}"/>
              </a:ext>
            </a:extLst>
          </p:cNvPr>
          <p:cNvSpPr/>
          <p:nvPr/>
        </p:nvSpPr>
        <p:spPr>
          <a:xfrm>
            <a:off x="548640" y="1047144"/>
            <a:ext cx="7153910" cy="99853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Pentágono regular 11">
            <a:extLst>
              <a:ext uri="{FF2B5EF4-FFF2-40B4-BE49-F238E27FC236}">
                <a16:creationId xmlns:a16="http://schemas.microsoft.com/office/drawing/2014/main" id="{ABEB09BA-35B0-4EAD-B615-20050F873F28}"/>
              </a:ext>
            </a:extLst>
          </p:cNvPr>
          <p:cNvSpPr/>
          <p:nvPr/>
        </p:nvSpPr>
        <p:spPr>
          <a:xfrm>
            <a:off x="4500563" y="2674938"/>
            <a:ext cx="1965325" cy="1722437"/>
          </a:xfrm>
          <a:prstGeom prst="pentagon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0" name="Arco 19">
            <a:extLst>
              <a:ext uri="{FF2B5EF4-FFF2-40B4-BE49-F238E27FC236}">
                <a16:creationId xmlns:a16="http://schemas.microsoft.com/office/drawing/2014/main" id="{133470EA-B457-4CA2-9F3C-AB3EB3893008}"/>
              </a:ext>
            </a:extLst>
          </p:cNvPr>
          <p:cNvSpPr/>
          <p:nvPr/>
        </p:nvSpPr>
        <p:spPr>
          <a:xfrm rot="13872624">
            <a:off x="6254750" y="3227388"/>
            <a:ext cx="538163" cy="439737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1" name="Arco 20">
            <a:extLst>
              <a:ext uri="{FF2B5EF4-FFF2-40B4-BE49-F238E27FC236}">
                <a16:creationId xmlns:a16="http://schemas.microsoft.com/office/drawing/2014/main" id="{BAE73C0A-B23E-441D-84C7-876B79398594}"/>
              </a:ext>
            </a:extLst>
          </p:cNvPr>
          <p:cNvSpPr/>
          <p:nvPr/>
        </p:nvSpPr>
        <p:spPr>
          <a:xfrm>
            <a:off x="4556125" y="4189413"/>
            <a:ext cx="538163" cy="441325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2" name="Arco 21">
            <a:extLst>
              <a:ext uri="{FF2B5EF4-FFF2-40B4-BE49-F238E27FC236}">
                <a16:creationId xmlns:a16="http://schemas.microsoft.com/office/drawing/2014/main" id="{DB091593-D5A0-405B-BC00-3CC3A1166B43}"/>
              </a:ext>
            </a:extLst>
          </p:cNvPr>
          <p:cNvSpPr/>
          <p:nvPr/>
        </p:nvSpPr>
        <p:spPr>
          <a:xfrm rot="3184708">
            <a:off x="4196556" y="3155157"/>
            <a:ext cx="538163" cy="4381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3" name="Arco 22">
            <a:extLst>
              <a:ext uri="{FF2B5EF4-FFF2-40B4-BE49-F238E27FC236}">
                <a16:creationId xmlns:a16="http://schemas.microsoft.com/office/drawing/2014/main" id="{AB716EB9-7B82-49A2-AF20-11FC0D6F6DA0}"/>
              </a:ext>
            </a:extLst>
          </p:cNvPr>
          <p:cNvSpPr/>
          <p:nvPr/>
        </p:nvSpPr>
        <p:spPr>
          <a:xfrm rot="8664394">
            <a:off x="5289550" y="2430463"/>
            <a:ext cx="538163" cy="4381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Arco 23">
            <a:extLst>
              <a:ext uri="{FF2B5EF4-FFF2-40B4-BE49-F238E27FC236}">
                <a16:creationId xmlns:a16="http://schemas.microsoft.com/office/drawing/2014/main" id="{58A021CD-1F39-4C12-AC4E-E060579D1C82}"/>
              </a:ext>
            </a:extLst>
          </p:cNvPr>
          <p:cNvSpPr/>
          <p:nvPr/>
        </p:nvSpPr>
        <p:spPr>
          <a:xfrm rot="17035820">
            <a:off x="5803106" y="4218782"/>
            <a:ext cx="538163" cy="4381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3B44C742-D87F-4FAB-B219-A8C15FD2CFB6}"/>
              </a:ext>
            </a:extLst>
          </p:cNvPr>
          <p:cNvSpPr txBox="1"/>
          <p:nvPr/>
        </p:nvSpPr>
        <p:spPr>
          <a:xfrm>
            <a:off x="5989638" y="3190875"/>
            <a:ext cx="3619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ê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317D103-9367-44D7-AF59-8F3EEE702692}"/>
              </a:ext>
            </a:extLst>
          </p:cNvPr>
          <p:cNvSpPr txBox="1"/>
          <p:nvPr/>
        </p:nvSpPr>
        <p:spPr>
          <a:xfrm>
            <a:off x="5324475" y="2798763"/>
            <a:ext cx="363538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â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F494D6D2-21B6-411F-925D-90AC75B2AF44}"/>
              </a:ext>
            </a:extLst>
          </p:cNvPr>
          <p:cNvSpPr txBox="1"/>
          <p:nvPr/>
        </p:nvSpPr>
        <p:spPr>
          <a:xfrm>
            <a:off x="5740400" y="3825875"/>
            <a:ext cx="2651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î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042119F-2A10-46E7-9C93-7B5F34434746}"/>
              </a:ext>
            </a:extLst>
          </p:cNvPr>
          <p:cNvSpPr txBox="1"/>
          <p:nvPr/>
        </p:nvSpPr>
        <p:spPr>
          <a:xfrm>
            <a:off x="4665663" y="3138488"/>
            <a:ext cx="3746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û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BEA12AB-E763-484F-ABF8-535FCCB29212}"/>
              </a:ext>
            </a:extLst>
          </p:cNvPr>
          <p:cNvSpPr txBox="1"/>
          <p:nvPr/>
        </p:nvSpPr>
        <p:spPr>
          <a:xfrm>
            <a:off x="4876800" y="3849688"/>
            <a:ext cx="3746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ô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5C826FA3-4E15-419A-9F13-E52C427FB293}"/>
              </a:ext>
            </a:extLst>
          </p:cNvPr>
          <p:cNvSpPr txBox="1"/>
          <p:nvPr/>
        </p:nvSpPr>
        <p:spPr>
          <a:xfrm>
            <a:off x="5221288" y="2236788"/>
            <a:ext cx="4016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0000"/>
                </a:solidFill>
                <a:latin typeface="+mn-lt"/>
                <a:cs typeface="Arial" charset="0"/>
              </a:rPr>
              <a:t>A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FB1C782-BD13-419E-97B7-798E407DDB32}"/>
              </a:ext>
            </a:extLst>
          </p:cNvPr>
          <p:cNvSpPr txBox="1"/>
          <p:nvPr/>
        </p:nvSpPr>
        <p:spPr>
          <a:xfrm>
            <a:off x="6416675" y="3019425"/>
            <a:ext cx="3873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B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E4D623B6-D60C-4507-A85E-1DD798617112}"/>
              </a:ext>
            </a:extLst>
          </p:cNvPr>
          <p:cNvSpPr txBox="1"/>
          <p:nvPr/>
        </p:nvSpPr>
        <p:spPr>
          <a:xfrm>
            <a:off x="5967413" y="4257675"/>
            <a:ext cx="376237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C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FC95668E-8D58-4821-AB49-961CB01C615C}"/>
              </a:ext>
            </a:extLst>
          </p:cNvPr>
          <p:cNvSpPr txBox="1"/>
          <p:nvPr/>
        </p:nvSpPr>
        <p:spPr>
          <a:xfrm>
            <a:off x="4665663" y="4279900"/>
            <a:ext cx="4111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D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33DA1EF-EB5E-4D11-B94A-6A38E07E1E98}"/>
              </a:ext>
            </a:extLst>
          </p:cNvPr>
          <p:cNvSpPr txBox="1"/>
          <p:nvPr/>
        </p:nvSpPr>
        <p:spPr>
          <a:xfrm>
            <a:off x="4179888" y="3054350"/>
            <a:ext cx="3587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FF0000"/>
                </a:solidFill>
                <a:latin typeface="+mn-lt"/>
                <a:cs typeface="Arial" charset="0"/>
              </a:rPr>
              <a:t>E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0A4DEE4-297C-4313-8B00-305CDE17B1D2}"/>
              </a:ext>
            </a:extLst>
          </p:cNvPr>
          <p:cNvSpPr txBox="1"/>
          <p:nvPr/>
        </p:nvSpPr>
        <p:spPr>
          <a:xfrm>
            <a:off x="630238" y="2763245"/>
            <a:ext cx="348456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Prolongando o lado </a:t>
            </a:r>
            <a:r>
              <a:rPr lang="pt-BR" sz="2800" b="1" dirty="0">
                <a:solidFill>
                  <a:srgbClr val="FF0000"/>
                </a:solidFill>
                <a:latin typeface="+mn-lt"/>
                <a:cs typeface="Arial" charset="0"/>
              </a:rPr>
              <a:t>AE</a:t>
            </a:r>
            <a:r>
              <a:rPr lang="pt-BR" sz="2800" dirty="0">
                <a:latin typeface="+mn-lt"/>
                <a:cs typeface="Arial" charset="0"/>
              </a:rPr>
              <a:t> teremos o  ângulo</a:t>
            </a:r>
            <a:endParaRPr lang="pt-BR" sz="2800" b="1" dirty="0">
              <a:solidFill>
                <a:srgbClr val="FF0000"/>
              </a:solidFill>
              <a:latin typeface="+mn-lt"/>
              <a:cs typeface="Arial" charset="0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F1117F05-F58F-424C-9181-3FFF7F256ECF}"/>
              </a:ext>
            </a:extLst>
          </p:cNvPr>
          <p:cNvSpPr/>
          <p:nvPr/>
        </p:nvSpPr>
        <p:spPr>
          <a:xfrm>
            <a:off x="654051" y="2733798"/>
            <a:ext cx="3405187" cy="10810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A6ADD517-A21A-4A20-A904-D29779A42F27}"/>
              </a:ext>
            </a:extLst>
          </p:cNvPr>
          <p:cNvCxnSpPr/>
          <p:nvPr/>
        </p:nvCxnSpPr>
        <p:spPr>
          <a:xfrm flipV="1">
            <a:off x="5167697" y="1982964"/>
            <a:ext cx="1284288" cy="9048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co 41">
            <a:extLst>
              <a:ext uri="{FF2B5EF4-FFF2-40B4-BE49-F238E27FC236}">
                <a16:creationId xmlns:a16="http://schemas.microsoft.com/office/drawing/2014/main" id="{5BA45710-670C-47B4-9185-582EB18F40AF}"/>
              </a:ext>
            </a:extLst>
          </p:cNvPr>
          <p:cNvSpPr/>
          <p:nvPr/>
        </p:nvSpPr>
        <p:spPr>
          <a:xfrm rot="3184708">
            <a:off x="5275263" y="2382838"/>
            <a:ext cx="539750" cy="43815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44ACB12A-8542-4853-BA91-FE3C1385FBEE}"/>
              </a:ext>
            </a:extLst>
          </p:cNvPr>
          <p:cNvSpPr txBox="1"/>
          <p:nvPr/>
        </p:nvSpPr>
        <p:spPr>
          <a:xfrm>
            <a:off x="5794375" y="2297113"/>
            <a:ext cx="36353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70C0"/>
                </a:solidFill>
                <a:latin typeface="+mn-lt"/>
                <a:cs typeface="Arial" charset="0"/>
              </a:rPr>
              <a:t>^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A0CD72AA-9B58-44E5-A4B3-432A5253FBB6}"/>
              </a:ext>
            </a:extLst>
          </p:cNvPr>
          <p:cNvSpPr txBox="1"/>
          <p:nvPr/>
        </p:nvSpPr>
        <p:spPr>
          <a:xfrm>
            <a:off x="5795963" y="2484438"/>
            <a:ext cx="3746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70C0"/>
                </a:solidFill>
                <a:latin typeface="+mn-lt"/>
                <a:cs typeface="Arial" charset="0"/>
              </a:rPr>
              <a:t>b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2640031F-2A73-4931-971C-9EF9B9BA54F3}"/>
              </a:ext>
            </a:extLst>
          </p:cNvPr>
          <p:cNvSpPr txBox="1"/>
          <p:nvPr/>
        </p:nvSpPr>
        <p:spPr>
          <a:xfrm>
            <a:off x="3408565" y="3054350"/>
            <a:ext cx="3635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70C0"/>
                </a:solidFill>
                <a:latin typeface="+mn-lt"/>
                <a:cs typeface="Arial" charset="0"/>
              </a:rPr>
              <a:t>^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7673BBA-5474-44BF-878E-94F56419B312}"/>
              </a:ext>
            </a:extLst>
          </p:cNvPr>
          <p:cNvSpPr txBox="1"/>
          <p:nvPr/>
        </p:nvSpPr>
        <p:spPr>
          <a:xfrm>
            <a:off x="3463795" y="3213927"/>
            <a:ext cx="47320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70C0"/>
                </a:solidFill>
                <a:latin typeface="+mn-lt"/>
                <a:cs typeface="Arial" charset="0"/>
              </a:rPr>
              <a:t>b</a:t>
            </a:r>
            <a:r>
              <a:rPr lang="pt-BR" sz="2800" b="1" dirty="0">
                <a:latin typeface="+mn-lt"/>
                <a:cs typeface="Arial" charset="0"/>
              </a:rPr>
              <a:t>.</a:t>
            </a:r>
          </a:p>
        </p:txBody>
      </p:sp>
      <p:sp>
        <p:nvSpPr>
          <p:cNvPr id="43038" name="CaixaDeTexto 1">
            <a:extLst>
              <a:ext uri="{FF2B5EF4-FFF2-40B4-BE49-F238E27FC236}">
                <a16:creationId xmlns:a16="http://schemas.microsoft.com/office/drawing/2014/main" id="{2EB43A3A-940A-4138-8A8D-993C16C94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095" y="2517224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en-US" sz="2000" b="1">
                <a:solidFill>
                  <a:srgbClr val="FF0000"/>
                </a:solidFill>
              </a:rPr>
              <a:t>___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5">
            <a:extLst>
              <a:ext uri="{FF2B5EF4-FFF2-40B4-BE49-F238E27FC236}">
                <a16:creationId xmlns:a16="http://schemas.microsoft.com/office/drawing/2014/main" id="{E7C5566B-49BC-4BDD-BB2A-83DC292FF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512888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A1267EC-BAE8-4FDE-A49B-DE229B032A60}"/>
              </a:ext>
            </a:extLst>
          </p:cNvPr>
          <p:cNvSpPr txBox="1"/>
          <p:nvPr/>
        </p:nvSpPr>
        <p:spPr>
          <a:xfrm>
            <a:off x="641350" y="246063"/>
            <a:ext cx="76946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latin typeface="+mn-lt"/>
                <a:cs typeface="Arial" charset="0"/>
              </a:rPr>
              <a:t>Ângulo Externo de um Polígono</a:t>
            </a:r>
          </a:p>
        </p:txBody>
      </p:sp>
      <p:sp>
        <p:nvSpPr>
          <p:cNvPr id="29" name="Triângulo isósceles 28">
            <a:extLst>
              <a:ext uri="{FF2B5EF4-FFF2-40B4-BE49-F238E27FC236}">
                <a16:creationId xmlns:a16="http://schemas.microsoft.com/office/drawing/2014/main" id="{D1DA5F41-6214-44AA-A9D0-5540CD4295C3}"/>
              </a:ext>
            </a:extLst>
          </p:cNvPr>
          <p:cNvSpPr/>
          <p:nvPr/>
        </p:nvSpPr>
        <p:spPr>
          <a:xfrm>
            <a:off x="3910013" y="1682750"/>
            <a:ext cx="2024062" cy="1557338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11EB3A6-FD71-4DBA-9800-99837E95B060}"/>
              </a:ext>
            </a:extLst>
          </p:cNvPr>
          <p:cNvSpPr txBox="1"/>
          <p:nvPr/>
        </p:nvSpPr>
        <p:spPr>
          <a:xfrm>
            <a:off x="3622675" y="3116263"/>
            <a:ext cx="3746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C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5CFC097-22AD-4E76-9497-470844644AFE}"/>
              </a:ext>
            </a:extLst>
          </p:cNvPr>
          <p:cNvSpPr txBox="1"/>
          <p:nvPr/>
        </p:nvSpPr>
        <p:spPr>
          <a:xfrm>
            <a:off x="5853113" y="2982913"/>
            <a:ext cx="3857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B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16130EC-F89A-42A4-BF2F-7C8C5BB0B7BD}"/>
              </a:ext>
            </a:extLst>
          </p:cNvPr>
          <p:cNvSpPr txBox="1"/>
          <p:nvPr/>
        </p:nvSpPr>
        <p:spPr>
          <a:xfrm>
            <a:off x="4767263" y="1312863"/>
            <a:ext cx="4016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A</a:t>
            </a:r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030F8CC2-86EA-4ECD-A2F0-7F7EA47F37C5}"/>
              </a:ext>
            </a:extLst>
          </p:cNvPr>
          <p:cNvCxnSpPr>
            <a:stCxn id="29" idx="2"/>
          </p:cNvCxnSpPr>
          <p:nvPr/>
        </p:nvCxnSpPr>
        <p:spPr>
          <a:xfrm flipH="1">
            <a:off x="2179638" y="3240088"/>
            <a:ext cx="1730375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5">
            <a:extLst>
              <a:ext uri="{FF2B5EF4-FFF2-40B4-BE49-F238E27FC236}">
                <a16:creationId xmlns:a16="http://schemas.microsoft.com/office/drawing/2014/main" id="{316EB9CE-1D5C-41DC-B76F-DADF26BDB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088" y="1512888"/>
            <a:ext cx="1857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429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pt-BR" altLang="en-US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8202712-39D1-42C7-BCDE-BFA489D00FFC}"/>
              </a:ext>
            </a:extLst>
          </p:cNvPr>
          <p:cNvSpPr txBox="1"/>
          <p:nvPr/>
        </p:nvSpPr>
        <p:spPr>
          <a:xfrm>
            <a:off x="641350" y="246063"/>
            <a:ext cx="769461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cs typeface="Arial" charset="0"/>
              </a:rPr>
              <a:t>Ângulo Externo de um Polígono</a:t>
            </a:r>
            <a:endParaRPr lang="pt-BR" sz="3600" b="1" dirty="0">
              <a:latin typeface="+mn-lt"/>
              <a:cs typeface="Arial" charset="0"/>
            </a:endParaRPr>
          </a:p>
        </p:txBody>
      </p:sp>
      <p:pic>
        <p:nvPicPr>
          <p:cNvPr id="50180" name="Picture 3">
            <a:extLst>
              <a:ext uri="{FF2B5EF4-FFF2-40B4-BE49-F238E27FC236}">
                <a16:creationId xmlns:a16="http://schemas.microsoft.com/office/drawing/2014/main" id="{79AE95DF-5415-46AA-A31F-96C6DC2EA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489075"/>
            <a:ext cx="40005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riângulo isósceles 28">
            <a:extLst>
              <a:ext uri="{FF2B5EF4-FFF2-40B4-BE49-F238E27FC236}">
                <a16:creationId xmlns:a16="http://schemas.microsoft.com/office/drawing/2014/main" id="{CBEAC224-74B3-4F81-9F29-40F68D62BA3A}"/>
              </a:ext>
            </a:extLst>
          </p:cNvPr>
          <p:cNvSpPr/>
          <p:nvPr/>
        </p:nvSpPr>
        <p:spPr>
          <a:xfrm>
            <a:off x="3910013" y="1682750"/>
            <a:ext cx="2024062" cy="1557338"/>
          </a:xfrm>
          <a:prstGeom prst="triangl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18A28D3-50B1-4AF5-A19C-A69D42E9DA50}"/>
              </a:ext>
            </a:extLst>
          </p:cNvPr>
          <p:cNvSpPr txBox="1"/>
          <p:nvPr/>
        </p:nvSpPr>
        <p:spPr>
          <a:xfrm>
            <a:off x="3622675" y="3116263"/>
            <a:ext cx="37465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C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C8292F3-2A16-4139-927C-5B9BEB45734F}"/>
              </a:ext>
            </a:extLst>
          </p:cNvPr>
          <p:cNvSpPr txBox="1"/>
          <p:nvPr/>
        </p:nvSpPr>
        <p:spPr>
          <a:xfrm>
            <a:off x="5853113" y="2982913"/>
            <a:ext cx="3857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B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E219B38-394F-4A91-9DF0-0ED665BEB2E6}"/>
              </a:ext>
            </a:extLst>
          </p:cNvPr>
          <p:cNvSpPr txBox="1"/>
          <p:nvPr/>
        </p:nvSpPr>
        <p:spPr>
          <a:xfrm>
            <a:off x="4767263" y="1312863"/>
            <a:ext cx="4016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latin typeface="+mn-lt"/>
                <a:cs typeface="Arial" charset="0"/>
              </a:rPr>
              <a:t>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670F343-F4ED-4E3B-A48E-9B4C067B12A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5350" y="3841750"/>
            <a:ext cx="2474913" cy="968470"/>
          </a:xfrm>
          <a:prstGeom prst="rect">
            <a:avLst/>
          </a:prstGeom>
          <a:blipFill>
            <a:blip r:embed="rId3"/>
            <a:stretch>
              <a:fillRect l="-5172" t="-5660" r="-3448" b="-16981"/>
            </a:stretch>
          </a:blipFill>
        </p:spPr>
        <p:txBody>
          <a:bodyPr/>
          <a:lstStyle/>
          <a:p>
            <a:pPr>
              <a:defRPr/>
            </a:pPr>
            <a:r>
              <a:rPr lang="pt-BR" dirty="0">
                <a:noFill/>
              </a:rPr>
              <a:t> 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D098DB5-3F90-408C-B14D-F70022B729CD}"/>
              </a:ext>
            </a:extLst>
          </p:cNvPr>
          <p:cNvSpPr/>
          <p:nvPr/>
        </p:nvSpPr>
        <p:spPr>
          <a:xfrm>
            <a:off x="895350" y="3900488"/>
            <a:ext cx="2441575" cy="86995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5956E33E-905F-426D-8BD2-DFBCB63CFEF6}"/>
              </a:ext>
            </a:extLst>
          </p:cNvPr>
          <p:cNvCxnSpPr>
            <a:stCxn id="29" idx="2"/>
          </p:cNvCxnSpPr>
          <p:nvPr/>
        </p:nvCxnSpPr>
        <p:spPr>
          <a:xfrm flipH="1">
            <a:off x="2179638" y="3240088"/>
            <a:ext cx="1730375" cy="95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eta em curva para a esquerda 21">
            <a:extLst>
              <a:ext uri="{FF2B5EF4-FFF2-40B4-BE49-F238E27FC236}">
                <a16:creationId xmlns:a16="http://schemas.microsoft.com/office/drawing/2014/main" id="{C0AA4735-2A70-4BE8-92EA-D20A26AA89DC}"/>
              </a:ext>
            </a:extLst>
          </p:cNvPr>
          <p:cNvSpPr/>
          <p:nvPr/>
        </p:nvSpPr>
        <p:spPr>
          <a:xfrm rot="12536584">
            <a:off x="895350" y="1047750"/>
            <a:ext cx="1573213" cy="26685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DE20916-64D3-4762-8743-57CA642EE8D1}"/>
              </a:ext>
            </a:extLst>
          </p:cNvPr>
          <p:cNvSpPr txBox="1"/>
          <p:nvPr/>
        </p:nvSpPr>
        <p:spPr>
          <a:xfrm>
            <a:off x="5651500" y="1390650"/>
            <a:ext cx="2559050" cy="1371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latin typeface="+mn-lt"/>
                <a:cs typeface="Arial" charset="0"/>
              </a:rPr>
              <a:t>Prolongamento do segmento de reta </a:t>
            </a:r>
            <a:r>
              <a:rPr lang="pt-BR" sz="2800" b="1" dirty="0">
                <a:solidFill>
                  <a:srgbClr val="FF0000"/>
                </a:solidFill>
                <a:latin typeface="+mn-lt"/>
                <a:cs typeface="Arial" charset="0"/>
              </a:rPr>
              <a:t>BC</a:t>
            </a:r>
            <a:r>
              <a:rPr lang="pt-BR" sz="2800" dirty="0">
                <a:latin typeface="+mn-lt"/>
                <a:cs typeface="Arial" charset="0"/>
              </a:rPr>
              <a:t> </a:t>
            </a:r>
          </a:p>
        </p:txBody>
      </p: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AD438FAE-5CFF-4FA5-8823-7DEDBC61600B}"/>
              </a:ext>
            </a:extLst>
          </p:cNvPr>
          <p:cNvCxnSpPr/>
          <p:nvPr/>
        </p:nvCxnSpPr>
        <p:spPr>
          <a:xfrm>
            <a:off x="6381750" y="2382838"/>
            <a:ext cx="38893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ângulo 30">
            <a:extLst>
              <a:ext uri="{FF2B5EF4-FFF2-40B4-BE49-F238E27FC236}">
                <a16:creationId xmlns:a16="http://schemas.microsoft.com/office/drawing/2014/main" id="{AB305877-E20B-465B-9B2A-E8B174B6004A}"/>
              </a:ext>
            </a:extLst>
          </p:cNvPr>
          <p:cNvSpPr/>
          <p:nvPr/>
        </p:nvSpPr>
        <p:spPr>
          <a:xfrm>
            <a:off x="5719763" y="1468438"/>
            <a:ext cx="2460625" cy="11969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3808</TotalTime>
  <Words>514</Words>
  <Application>Microsoft Office PowerPoint</Application>
  <PresentationFormat>Apresentação na tela (16:9)</PresentationFormat>
  <Paragraphs>108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28</vt:i4>
      </vt:variant>
    </vt:vector>
  </HeadingPairs>
  <TitlesOfParts>
    <vt:vector size="31" baseType="lpstr">
      <vt:lpstr>Tema do Office</vt:lpstr>
      <vt:lpstr>1_Personalizar design</vt:lpstr>
      <vt:lpstr>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EMERSON DONIZETE DIAS</cp:lastModifiedBy>
  <cp:revision>254</cp:revision>
  <dcterms:created xsi:type="dcterms:W3CDTF">2020-03-25T23:26:05Z</dcterms:created>
  <dcterms:modified xsi:type="dcterms:W3CDTF">2021-06-03T04:10:38Z</dcterms:modified>
</cp:coreProperties>
</file>